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98"/>
  </p:notesMasterIdLst>
  <p:sldIdLst>
    <p:sldId id="256" r:id="rId2"/>
    <p:sldId id="257" r:id="rId3"/>
    <p:sldId id="330" r:id="rId4"/>
    <p:sldId id="258" r:id="rId5"/>
    <p:sldId id="260" r:id="rId6"/>
    <p:sldId id="331" r:id="rId7"/>
    <p:sldId id="261" r:id="rId8"/>
    <p:sldId id="262" r:id="rId9"/>
    <p:sldId id="332" r:id="rId10"/>
    <p:sldId id="263" r:id="rId11"/>
    <p:sldId id="264" r:id="rId12"/>
    <p:sldId id="333" r:id="rId13"/>
    <p:sldId id="265" r:id="rId14"/>
    <p:sldId id="267" r:id="rId15"/>
    <p:sldId id="334" r:id="rId16"/>
    <p:sldId id="268" r:id="rId17"/>
    <p:sldId id="269" r:id="rId18"/>
    <p:sldId id="335" r:id="rId19"/>
    <p:sldId id="270" r:id="rId20"/>
    <p:sldId id="271" r:id="rId21"/>
    <p:sldId id="272" r:id="rId22"/>
    <p:sldId id="336" r:id="rId23"/>
    <p:sldId id="273" r:id="rId24"/>
    <p:sldId id="275" r:id="rId25"/>
    <p:sldId id="337" r:id="rId26"/>
    <p:sldId id="276" r:id="rId27"/>
    <p:sldId id="277" r:id="rId28"/>
    <p:sldId id="338" r:id="rId29"/>
    <p:sldId id="278" r:id="rId30"/>
    <p:sldId id="279" r:id="rId31"/>
    <p:sldId id="339" r:id="rId32"/>
    <p:sldId id="280" r:id="rId33"/>
    <p:sldId id="281" r:id="rId34"/>
    <p:sldId id="340" r:id="rId35"/>
    <p:sldId id="282" r:id="rId36"/>
    <p:sldId id="283" r:id="rId37"/>
    <p:sldId id="341" r:id="rId38"/>
    <p:sldId id="284" r:id="rId39"/>
    <p:sldId id="285" r:id="rId40"/>
    <p:sldId id="342" r:id="rId41"/>
    <p:sldId id="286" r:id="rId42"/>
    <p:sldId id="287" r:id="rId43"/>
    <p:sldId id="288" r:id="rId44"/>
    <p:sldId id="343" r:id="rId45"/>
    <p:sldId id="289" r:id="rId46"/>
    <p:sldId id="291" r:id="rId47"/>
    <p:sldId id="344" r:id="rId48"/>
    <p:sldId id="292" r:id="rId49"/>
    <p:sldId id="293" r:id="rId50"/>
    <p:sldId id="294" r:id="rId51"/>
    <p:sldId id="345" r:id="rId52"/>
    <p:sldId id="295" r:id="rId53"/>
    <p:sldId id="296" r:id="rId54"/>
    <p:sldId id="346" r:id="rId55"/>
    <p:sldId id="297" r:id="rId56"/>
    <p:sldId id="298" r:id="rId57"/>
    <p:sldId id="299" r:id="rId58"/>
    <p:sldId id="347" r:id="rId59"/>
    <p:sldId id="300" r:id="rId60"/>
    <p:sldId id="301" r:id="rId61"/>
    <p:sldId id="348" r:id="rId62"/>
    <p:sldId id="302" r:id="rId63"/>
    <p:sldId id="303" r:id="rId64"/>
    <p:sldId id="304" r:id="rId65"/>
    <p:sldId id="305" r:id="rId66"/>
    <p:sldId id="349" r:id="rId67"/>
    <p:sldId id="306" r:id="rId68"/>
    <p:sldId id="307" r:id="rId69"/>
    <p:sldId id="308" r:id="rId70"/>
    <p:sldId id="350" r:id="rId71"/>
    <p:sldId id="309" r:id="rId72"/>
    <p:sldId id="310" r:id="rId73"/>
    <p:sldId id="351" r:id="rId74"/>
    <p:sldId id="311" r:id="rId75"/>
    <p:sldId id="312" r:id="rId76"/>
    <p:sldId id="352" r:id="rId77"/>
    <p:sldId id="313" r:id="rId78"/>
    <p:sldId id="315" r:id="rId79"/>
    <p:sldId id="353" r:id="rId80"/>
    <p:sldId id="316" r:id="rId81"/>
    <p:sldId id="317" r:id="rId82"/>
    <p:sldId id="354" r:id="rId83"/>
    <p:sldId id="318" r:id="rId84"/>
    <p:sldId id="320" r:id="rId85"/>
    <p:sldId id="355" r:id="rId86"/>
    <p:sldId id="321" r:id="rId87"/>
    <p:sldId id="322" r:id="rId88"/>
    <p:sldId id="356" r:id="rId89"/>
    <p:sldId id="323" r:id="rId90"/>
    <p:sldId id="324" r:id="rId91"/>
    <p:sldId id="357" r:id="rId92"/>
    <p:sldId id="325" r:id="rId93"/>
    <p:sldId id="326" r:id="rId94"/>
    <p:sldId id="327" r:id="rId95"/>
    <p:sldId id="328" r:id="rId96"/>
    <p:sldId id="329" r:id="rId97"/>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horzBarState="maximized">
    <p:restoredLeft sz="15611"/>
    <p:restoredTop sz="94610"/>
  </p:normalViewPr>
  <p:slideViewPr>
    <p:cSldViewPr snapToGrid="0" snapToObjects="1">
      <p:cViewPr varScale="1">
        <p:scale>
          <a:sx n="82" d="100"/>
          <a:sy n="82" d="100"/>
        </p:scale>
        <p:origin x="614" y="58"/>
      </p:cViewPr>
      <p:guideLst/>
    </p:cSldViewPr>
  </p:slideViewPr>
  <p:notesTextViewPr>
    <p:cViewPr>
      <p:scale>
        <a:sx n="1" d="1"/>
        <a:sy n="1" d="1"/>
      </p:scale>
      <p:origin x="0" y="0"/>
    </p:cViewPr>
  </p:notesTextViewPr>
  <p:sorterViewPr>
    <p:cViewPr>
      <p:scale>
        <a:sx n="125" d="100"/>
        <a:sy n="125" d="100"/>
      </p:scale>
      <p:origin x="0" y="-49349"/>
    </p:cViewPr>
  </p:sorter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84" Type="http://schemas.openxmlformats.org/officeDocument/2006/relationships/slide" Target="slides/slide83.xml"/><Relationship Id="rId89" Type="http://schemas.openxmlformats.org/officeDocument/2006/relationships/slide" Target="slides/slide88.xml"/><Relationship Id="rId97" Type="http://schemas.openxmlformats.org/officeDocument/2006/relationships/slide" Target="slides/slide96.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slide" Target="slides/slide86.xml"/><Relationship Id="rId102" Type="http://schemas.openxmlformats.org/officeDocument/2006/relationships/tableStyles" Target="tableStyles.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slide" Target="slides/slide89.xml"/><Relationship Id="rId95" Type="http://schemas.openxmlformats.org/officeDocument/2006/relationships/slide" Target="slides/slide94.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100"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slide" Target="slides/slide92.xml"/><Relationship Id="rId98" Type="http://schemas.openxmlformats.org/officeDocument/2006/relationships/notesMaster" Target="notesMasters/notesMaster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presProps" Target="presProps.xml"/><Relationship Id="rId10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87282833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86.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87.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89.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90.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92.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93.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94.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95.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9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90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92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93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94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95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96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13</a:t>
            </a:fld>
            <a:endParaRPr lang="en-US"/>
          </a:p>
        </p:txBody>
      </p:sp>
    </p:spTree>
    <p:extLst>
      <p:ext uri="{BB962C8B-B14F-4D97-AF65-F5344CB8AC3E}">
        <p14:creationId xmlns:p14="http://schemas.microsoft.com/office/powerpoint/2010/main" val="10240869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a:ln/>
        </p:spPr>
        <p:txBody>
          <a:bodyPr/>
          <a:lstStyle/>
          <a:p>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内容2">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484632"/>
            <a:ext cx="8842248" cy="521208"/>
          </a:xfrm>
          <a:prstGeom prst="rect">
            <a:avLst/>
          </a:prstGeom>
          <a:noFill/>
          <a:ln/>
        </p:spPr>
        <p:txBody>
          <a:bodyPr/>
          <a:lstStyle/>
          <a:p>
            <a:endParaRPr lang="zh-CN" alt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内容1#df=f47760198">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a:ln/>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知识点1 石油资源分布与生产消费</a:t>
            </a:r>
            <a:endParaRPr lang="en-US" sz="2800"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内容1#df=4f9737f0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a:ln/>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知识点2 石油资源与国家安全</a:t>
            </a:r>
            <a:endParaRPr lang="en-US" sz="2800"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内容2#df=3d2e456eb">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484632"/>
            <a:ext cx="8842248" cy="521208"/>
          </a:xfrm>
          <a:prstGeom prst="rect">
            <a:avLst/>
          </a:prstGeom>
          <a:noFill/>
          <a:ln/>
        </p:spPr>
        <p:txBody>
          <a:bodyPr wrap="square" lIns="0" tIns="0" rIns="0" bIns="0" rtlCol="0" anchor="ctr"/>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第四节 石油资源与国家安全</a:t>
            </a:r>
            <a:endParaRPr lang="en-US" sz="280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geography#pid=68f09fe66bbba7ab66dfaac8#tid=68f7565aba80cb000ac8e351#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8348472" y="4315968"/>
            <a:ext cx="3099816" cy="914400"/>
          </a:xfrm>
          <a:prstGeom prst="rect">
            <a:avLst/>
          </a:prstGeom>
          <a:noFill/>
          <a:ln/>
        </p:spPr>
        <p:txBody>
          <a:bodyPr wrap="square" lIns="0" tIns="0" rIns="0" bIns="0" rtlCol="0" anchor="ctr"/>
          <a:lstStyle/>
          <a:p>
            <a:pPr algn="ctr">
              <a:lnSpc>
                <a:spcPct val="120000"/>
              </a:lnSpc>
            </a:pPr>
            <a:r>
              <a:rPr lang="en-US" sz="2000" b="1" i="0" dirty="0">
                <a:solidFill>
                  <a:srgbClr val="649226"/>
                </a:solidFill>
                <a:latin typeface="微软雅黑" pitchFamily="34" charset="0"/>
                <a:ea typeface="微软雅黑" pitchFamily="34" charset="-122"/>
                <a:cs typeface="微软雅黑" pitchFamily="34" charset="-120"/>
              </a:rPr>
              <a:t>地理  选择性必修3  资源、环境与国家安全  XJ</a:t>
            </a:r>
            <a:endParaRPr lang="en-US" sz="20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标题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高中必刷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a:ln/>
        </p:spPr>
        <p:txBody>
          <a:bodyPr wrap="square" lIns="0" tIns="0" rIns="0" bIns="0" rtlCol="0" anchor="ctr"/>
          <a:lstStyle/>
          <a:p>
            <a:pPr algn="l"/>
            <a:r>
              <a:rPr lang="en-US" sz="5400" b="1" i="0" dirty="0">
                <a:solidFill>
                  <a:srgbClr val="649225"/>
                </a:solidFill>
                <a:latin typeface="微软雅黑" pitchFamily="34" charset="0"/>
                <a:ea typeface="微软雅黑" pitchFamily="34" charset="-122"/>
                <a:cs typeface="微软雅黑" pitchFamily="34" charset="-120"/>
              </a:rPr>
              <a:t>高中必刷题</a:t>
            </a:r>
            <a:endParaRPr lang="en-US" sz="540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高考强化">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a:ln/>
        </p:spPr>
        <p:txBody>
          <a:bodyPr wrap="square" lIns="0" tIns="0" rIns="0" bIns="0" rtlCol="0" anchor="ctr"/>
          <a:lstStyle/>
          <a:p>
            <a:pPr algn="l"/>
            <a:r>
              <a:rPr lang="en-US" sz="5400" b="1" i="0" dirty="0">
                <a:solidFill>
                  <a:srgbClr val="649225"/>
                </a:solidFill>
                <a:latin typeface="微软雅黑" pitchFamily="34" charset="0"/>
                <a:ea typeface="微软雅黑" pitchFamily="34" charset="-122"/>
                <a:cs typeface="微软雅黑" pitchFamily="34" charset="-120"/>
              </a:rPr>
              <a:t>高考强化</a:t>
            </a:r>
            <a:endParaRPr lang="en-US" sz="5400"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刷专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a:ln/>
        </p:spPr>
        <p:txBody>
          <a:bodyPr wrap="square" lIns="0" tIns="0" rIns="0" bIns="0" rtlCol="0" anchor="ctr"/>
          <a:lstStyle/>
          <a:p>
            <a:pPr algn="l"/>
            <a:r>
              <a:rPr lang="en-US" sz="5400" b="1" i="0" dirty="0">
                <a:solidFill>
                  <a:srgbClr val="649225"/>
                </a:solidFill>
                <a:latin typeface="微软雅黑" pitchFamily="34" charset="0"/>
                <a:ea typeface="微软雅黑" pitchFamily="34" charset="-122"/>
                <a:cs typeface="微软雅黑" pitchFamily="34" charset="-120"/>
              </a:rPr>
              <a:t>刷专题</a:t>
            </a:r>
            <a:endParaRPr lang="en-US" sz="5400" dirty="0"/>
          </a:p>
        </p:txBody>
      </p:sp>
      <p:sp>
        <p:nvSpPr>
          <p:cNvPr id="4" name="MasterShapeName"/>
          <p:cNvSpPr/>
          <p:nvPr/>
        </p:nvSpPr>
        <p:spPr>
          <a:xfrm>
            <a:off x="557784" y="2011680"/>
            <a:ext cx="6784848" cy="813816"/>
          </a:xfrm>
          <a:prstGeom prst="rect">
            <a:avLst/>
          </a:prstGeom>
          <a:noFill/>
          <a:ln/>
        </p:spPr>
        <p:txBody>
          <a:bodyPr/>
          <a:lstStyle/>
          <a:p>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易错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a:ln/>
        </p:spPr>
        <p:txBody>
          <a:bodyPr/>
          <a:lstStyle/>
          <a:p>
            <a:endParaRPr lang="zh-CN" altLang="en-US"/>
          </a:p>
        </p:txBody>
      </p:sp>
      <p:sp>
        <p:nvSpPr>
          <p:cNvPr id="4" name="MasterShapeName"/>
          <p:cNvSpPr/>
          <p:nvPr/>
        </p:nvSpPr>
        <p:spPr>
          <a:xfrm>
            <a:off x="557784" y="2011680"/>
            <a:ext cx="6784848" cy="813816"/>
          </a:xfrm>
          <a:prstGeom prst="rect">
            <a:avLst/>
          </a:prstGeom>
          <a:noFill/>
          <a:ln/>
        </p:spPr>
        <p:txBody>
          <a:bodyPr/>
          <a:lstStyle/>
          <a:p>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9.xml"/><Relationship Id="rId1" Type="http://schemas.openxmlformats.org/officeDocument/2006/relationships/slideLayout" Target="../slideLayouts/slideLayout15.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5.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5.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5.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5.xml"/></Relationships>
</file>

<file path=ppt/slides/_rels/slide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5.xml"/></Relationships>
</file>

<file path=ppt/slides/_rels/slide2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5.xml"/><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6.xml"/><Relationship Id="rId1" Type="http://schemas.openxmlformats.org/officeDocument/2006/relationships/slideLayout" Target="../slideLayouts/slideLayout10.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0.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0.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0.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0.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0.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0.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0.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0.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0.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6.xml"/><Relationship Id="rId1" Type="http://schemas.openxmlformats.org/officeDocument/2006/relationships/slideLayout" Target="../slideLayouts/slideLayout10.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0.xml"/></Relationships>
</file>

<file path=ppt/slides/_rels/slide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3.xml"/><Relationship Id="rId1" Type="http://schemas.openxmlformats.org/officeDocument/2006/relationships/slideLayout" Target="../slideLayouts/slideLayout14.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0.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0.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0.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31.xml"/><Relationship Id="rId1" Type="http://schemas.openxmlformats.org/officeDocument/2006/relationships/slideLayout" Target="../slideLayouts/slideLayout10.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0.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0.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0.xml"/></Relationships>
</file>

<file path=ppt/slides/_rels/slide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4.xml"/><Relationship Id="rId1" Type="http://schemas.openxmlformats.org/officeDocument/2006/relationships/slideLayout" Target="../slideLayouts/slideLayout14.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10.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2.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36.xml"/><Relationship Id="rId1" Type="http://schemas.openxmlformats.org/officeDocument/2006/relationships/slideLayout" Target="../slideLayouts/slideLayout10.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10.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10.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10.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10.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10.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10.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10.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10.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10.xml"/></Relationships>
</file>

<file path=ppt/slides/_rels/slide6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46.xml"/><Relationship Id="rId1" Type="http://schemas.openxmlformats.org/officeDocument/2006/relationships/slideLayout" Target="../slideLayouts/slideLayout5.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47.xml"/><Relationship Id="rId1" Type="http://schemas.openxmlformats.org/officeDocument/2006/relationships/slideLayout" Target="../slideLayouts/slideLayout10.xml"/><Relationship Id="rId5" Type="http://schemas.openxmlformats.org/officeDocument/2006/relationships/image" Target="../media/image19.png"/><Relationship Id="rId4" Type="http://schemas.openxmlformats.org/officeDocument/2006/relationships/image" Target="../media/image18.png"/></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10.xml"/></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10.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4.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1.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10.xml"/></Relationships>
</file>

<file path=ppt/slides/_rels/slide72.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10.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4.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10.xml"/></Relationships>
</file>

<file path=ppt/slides/_rels/slide75.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10.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7.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54.xml"/><Relationship Id="rId1" Type="http://schemas.openxmlformats.org/officeDocument/2006/relationships/slideLayout" Target="../slideLayouts/slideLayout10.xml"/></Relationships>
</file>

<file path=ppt/slides/_rels/slide78.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10.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4.xml"/></Relationships>
</file>

<file path=ppt/slides/_rels/slide80.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10.xml"/></Relationships>
</file>

<file path=ppt/slides/_rels/slide81.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10.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3.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58.xml"/><Relationship Id="rId1" Type="http://schemas.openxmlformats.org/officeDocument/2006/relationships/slideLayout" Target="../slideLayouts/slideLayout10.xml"/></Relationships>
</file>

<file path=ppt/slides/_rels/slide84.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10.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6.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10.xml"/></Relationships>
</file>

<file path=ppt/slides/_rels/slide87.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10.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9.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10.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0.xml.rels><?xml version="1.0" encoding="UTF-8" standalone="yes"?>
<Relationships xmlns="http://schemas.openxmlformats.org/package/2006/relationships"><Relationship Id="rId2" Type="http://schemas.openxmlformats.org/officeDocument/2006/relationships/notesSlide" Target="../notesSlides/notesSlide63.xml"/><Relationship Id="rId1" Type="http://schemas.openxmlformats.org/officeDocument/2006/relationships/slideLayout" Target="../slideLayouts/slideLayout10.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2.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64.xml"/><Relationship Id="rId1" Type="http://schemas.openxmlformats.org/officeDocument/2006/relationships/slideLayout" Target="../slideLayouts/slideLayout10.xml"/></Relationships>
</file>

<file path=ppt/slides/_rels/slide93.xml.rels><?xml version="1.0" encoding="UTF-8" standalone="yes"?>
<Relationships xmlns="http://schemas.openxmlformats.org/package/2006/relationships"><Relationship Id="rId2" Type="http://schemas.openxmlformats.org/officeDocument/2006/relationships/notesSlide" Target="../notesSlides/notesSlide65.xml"/><Relationship Id="rId1" Type="http://schemas.openxmlformats.org/officeDocument/2006/relationships/slideLayout" Target="../slideLayouts/slideLayout10.xml"/></Relationships>
</file>

<file path=ppt/slides/_rels/slide94.xml.rels><?xml version="1.0" encoding="UTF-8" standalone="yes"?>
<Relationships xmlns="http://schemas.openxmlformats.org/package/2006/relationships"><Relationship Id="rId2" Type="http://schemas.openxmlformats.org/officeDocument/2006/relationships/notesSlide" Target="../notesSlides/notesSlide66.xml"/><Relationship Id="rId1" Type="http://schemas.openxmlformats.org/officeDocument/2006/relationships/slideLayout" Target="../slideLayouts/slideLayout10.xml"/></Relationships>
</file>

<file path=ppt/slides/_rels/slide95.xml.rels><?xml version="1.0" encoding="UTF-8" standalone="yes"?>
<Relationships xmlns="http://schemas.openxmlformats.org/package/2006/relationships"><Relationship Id="rId2" Type="http://schemas.openxmlformats.org/officeDocument/2006/relationships/notesSlide" Target="../notesSlides/notesSlide67.xml"/><Relationship Id="rId1" Type="http://schemas.openxmlformats.org/officeDocument/2006/relationships/slideLayout" Target="../slideLayouts/slideLayout10.xml"/></Relationships>
</file>

<file path=ppt/slides/_rels/slide96.xml.rels><?xml version="1.0" encoding="UTF-8" standalone="yes"?>
<Relationships xmlns="http://schemas.openxmlformats.org/package/2006/relationships"><Relationship Id="rId2" Type="http://schemas.openxmlformats.org/officeDocument/2006/relationships/notesSlide" Target="../notesSlides/notesSlide68.xml"/><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name="Slide 1&amp;si=1">
    <p:spTree>
      <p:nvGrpSpPr>
        <p:cNvPr id="1" name=""/>
        <p:cNvGrpSpPr/>
        <p:nvPr/>
      </p:nvGrpSpPr>
      <p:grpSpPr>
        <a:xfrm>
          <a:off x="0" y="0"/>
          <a:ext cx="0" cy="0"/>
          <a:chOff x="0" y="0"/>
          <a:chExt cx="0" cy="0"/>
        </a:xfrm>
      </p:grpSpPr>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name="Slide 8&amp;si=8">
    <p:spTree>
      <p:nvGrpSpPr>
        <p:cNvPr id="1" name=""/>
        <p:cNvGrpSpPr/>
        <p:nvPr/>
      </p:nvGrpSpPr>
      <p:grpSpPr>
        <a:xfrm>
          <a:off x="0" y="0"/>
          <a:ext cx="0" cy="0"/>
          <a:chOff x="0" y="0"/>
          <a:chExt cx="0" cy="0"/>
        </a:xfrm>
      </p:grpSpPr>
      <p:sp>
        <p:nvSpPr>
          <p:cNvPr id="2" name="QC_6_BD.8_1#f88e89452?pid=97005a0c6&amp;color=0,0,0&amp;vtp=1&amp;bt=1&amp;bbb=1"/>
          <p:cNvSpPr/>
          <p:nvPr/>
        </p:nvSpPr>
        <p:spPr>
          <a:xfrm>
            <a:off x="722376" y="96926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3.我国的石油供给对国际石油市场高度依赖，</a:t>
            </a:r>
            <a:r>
              <a:rPr lang="en-US" altLang="zh-CN" sz="2000" b="0" i="0">
                <a:solidFill>
                  <a:srgbClr val="000000"/>
                </a:solidFill>
                <a:latin typeface="微软雅黑" pitchFamily="34" charset="0"/>
                <a:ea typeface="微软雅黑" pitchFamily="34" charset="-122"/>
                <a:cs typeface="微软雅黑" pitchFamily="34" charset="-120"/>
              </a:rPr>
              <a:t>目前我国石油安全受到的挑战有(</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6_AN.9_1#f88e89452.bracket?pid=97005a0c6&amp;color=0,0,0&amp;vpa=3&amp;vtp=1"/>
          <p:cNvSpPr/>
          <p:nvPr/>
        </p:nvSpPr>
        <p:spPr>
          <a:xfrm>
            <a:off x="9515539" y="969265"/>
            <a:ext cx="374650"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A</a:t>
            </a:r>
            <a:endParaRPr lang="en-US" altLang="zh-CN" sz="2000" dirty="0"/>
          </a:p>
        </p:txBody>
      </p:sp>
      <p:sp>
        <p:nvSpPr>
          <p:cNvPr id="4" name="QC_6_BD.8_2#f88e89452?pid=97005a0c6&amp;color=0,0,0&amp;vtp=1&amp;bbb=1"/>
          <p:cNvSpPr/>
          <p:nvPr/>
        </p:nvSpPr>
        <p:spPr>
          <a:xfrm>
            <a:off x="722376" y="1436497"/>
            <a:ext cx="10753344" cy="843153"/>
          </a:xfrm>
          <a:prstGeom prst="rect">
            <a:avLst/>
          </a:prstGeom>
          <a:noFill/>
          <a:ln/>
        </p:spPr>
        <p:txBody>
          <a:bodyPr wrap="none" lIns="0" tIns="0" rIns="0" bIns="0" rtlCol="0" anchor="t"/>
          <a:lstStyle/>
          <a:p>
            <a:pPr latinLnBrk="1">
              <a:lnSpc>
                <a:spcPts val="3600"/>
              </a:lnSpc>
              <a:tabLst>
                <a:tab pos="5458557" algn="l"/>
              </a:tabLst>
            </a:pPr>
            <a:r>
              <a:rPr lang="en-US" altLang="zh-CN" sz="2000" b="0" i="0">
                <a:solidFill>
                  <a:srgbClr val="000000"/>
                </a:solidFill>
                <a:latin typeface="微软雅黑" pitchFamily="34" charset="0"/>
                <a:ea typeface="微软雅黑" pitchFamily="34" charset="-122"/>
                <a:cs typeface="微软雅黑" pitchFamily="34" charset="-120"/>
              </a:rPr>
              <a:t>①出口国社会动荡导致可进口石油数量减少</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②国际石油市场价格垄断导致进口成本增加</a:t>
            </a:r>
            <a:endParaRPr lang="en-US" altLang="zh-CN" sz="2000" dirty="0"/>
          </a:p>
          <a:p>
            <a:pPr latinLnBrk="1">
              <a:lnSpc>
                <a:spcPts val="3400"/>
              </a:lnSpc>
              <a:tabLst>
                <a:tab pos="5458557" algn="l"/>
              </a:tabLst>
            </a:pPr>
            <a:r>
              <a:rPr lang="en-US" altLang="zh-CN" sz="2000" b="0" i="0">
                <a:solidFill>
                  <a:srgbClr val="000000"/>
                </a:solidFill>
                <a:latin typeface="微软雅黑" pitchFamily="34" charset="0"/>
                <a:ea typeface="微软雅黑" pitchFamily="34" charset="-122"/>
                <a:cs typeface="微软雅黑" pitchFamily="34" charset="-120"/>
              </a:rPr>
              <a:t>③运输通道不畅导致石油不能及时运达国内</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④</a:t>
            </a:r>
            <a:r>
              <a:rPr lang="en-US" altLang="zh-CN" sz="2000" b="0" i="0" dirty="0">
                <a:solidFill>
                  <a:srgbClr val="000000"/>
                </a:solidFill>
                <a:latin typeface="微软雅黑" pitchFamily="34" charset="0"/>
                <a:ea typeface="微软雅黑" pitchFamily="34" charset="-122"/>
                <a:cs typeface="微软雅黑" pitchFamily="34" charset="-120"/>
              </a:rPr>
              <a:t>国内石油生产量充足</a:t>
            </a:r>
            <a:r>
              <a:rPr lang="en-US" altLang="zh-CN" sz="2000" b="0" i="0">
                <a:solidFill>
                  <a:srgbClr val="000000"/>
                </a:solidFill>
                <a:latin typeface="微软雅黑" pitchFamily="34" charset="0"/>
                <a:ea typeface="微软雅黑" pitchFamily="34" charset="-122"/>
                <a:cs typeface="微软雅黑" pitchFamily="34" charset="-120"/>
              </a:rPr>
              <a:t>，供需矛盾逐渐减小</a:t>
            </a:r>
            <a:endParaRPr lang="en-US" altLang="zh-CN" sz="2000" dirty="0"/>
          </a:p>
        </p:txBody>
      </p:sp>
      <p:sp>
        <p:nvSpPr>
          <p:cNvPr id="5" name="QC_6_BD.8_3#f88e89452.choices?pid=97005a0c6&amp;color=0,0,0&amp;vtp=1&amp;bbb=1"/>
          <p:cNvSpPr/>
          <p:nvPr/>
        </p:nvSpPr>
        <p:spPr>
          <a:xfrm>
            <a:off x="722376" y="2326259"/>
            <a:ext cx="10753344" cy="405003"/>
          </a:xfrm>
          <a:prstGeom prst="rect">
            <a:avLst/>
          </a:prstGeom>
          <a:noFill/>
          <a:ln/>
        </p:spPr>
        <p:txBody>
          <a:bodyPr wrap="none" lIns="0" tIns="0" rIns="0" bIns="0" rtlCol="0" anchor="t"/>
          <a:lstStyle/>
          <a:p>
            <a:pPr latinLnBrk="1">
              <a:lnSpc>
                <a:spcPts val="3600"/>
              </a:lnSpc>
              <a:tabLst>
                <a:tab pos="2761029" algn="l"/>
                <a:tab pos="5483957" algn="l"/>
                <a:tab pos="8219586"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.①②③</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B.①②④</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C.①③④</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.②③④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1.xml><?xml version="1.0" encoding="utf-8"?>
<p:sld xmlns:a="http://schemas.openxmlformats.org/drawingml/2006/main" xmlns:r="http://schemas.openxmlformats.org/officeDocument/2006/relationships" xmlns:p="http://schemas.openxmlformats.org/presentationml/2006/main">
  <p:cSld name="Slide 9&amp;si=9">
    <p:spTree>
      <p:nvGrpSpPr>
        <p:cNvPr id="1" name=""/>
        <p:cNvGrpSpPr/>
        <p:nvPr/>
      </p:nvGrpSpPr>
      <p:grpSpPr>
        <a:xfrm>
          <a:off x="0" y="0"/>
          <a:ext cx="0" cy="0"/>
          <a:chOff x="0" y="0"/>
          <a:chExt cx="0" cy="0"/>
        </a:xfrm>
      </p:grpSpPr>
      <p:sp>
        <p:nvSpPr>
          <p:cNvPr id="2" name="QC_6_AS.10_1#f88e89452?vop=1&amp;pid=97005a0c6&amp;color=0,0,0&amp;vtp=1&amp;bt=1&amp;bbb=1&amp;hb=1"/>
          <p:cNvSpPr/>
          <p:nvPr/>
        </p:nvSpPr>
        <p:spPr>
          <a:xfrm>
            <a:off x="722376" y="972000"/>
            <a:ext cx="10753344" cy="22405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本题考查我国能源安全与供需现状。出口国社会动荡可能导致石油产量不稳定</a:t>
            </a:r>
            <a:r>
              <a:rPr lang="en-US" altLang="zh-CN" sz="2000" b="0" i="0">
                <a:solidFill>
                  <a:srgbClr val="000000"/>
                </a:solidFill>
                <a:latin typeface="微软雅黑" pitchFamily="34" charset="0"/>
                <a:ea typeface="微软雅黑" pitchFamily="34" charset="-122"/>
                <a:cs typeface="微软雅黑" pitchFamily="34" charset="-120"/>
              </a:rPr>
              <a:t>，从而影响</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石油供应</a:t>
            </a:r>
            <a:r>
              <a:rPr lang="en-US" altLang="zh-CN" sz="2000" b="0" i="0" dirty="0">
                <a:solidFill>
                  <a:srgbClr val="000000"/>
                </a:solidFill>
                <a:latin typeface="微软雅黑" pitchFamily="34" charset="0"/>
                <a:ea typeface="微软雅黑" pitchFamily="34" charset="-122"/>
                <a:cs typeface="微软雅黑" pitchFamily="34" charset="-120"/>
              </a:rPr>
              <a:t>，导致我国可进口石油数量减少，①正确。国际石油市场存在价格垄断风险</a:t>
            </a:r>
            <a:r>
              <a:rPr lang="en-US" altLang="zh-CN" sz="2000" b="0" i="0">
                <a:solidFill>
                  <a:srgbClr val="000000"/>
                </a:solidFill>
                <a:latin typeface="微软雅黑" pitchFamily="34" charset="0"/>
                <a:ea typeface="微软雅黑" pitchFamily="34" charset="-122"/>
                <a:cs typeface="微软雅黑" pitchFamily="34" charset="-120"/>
              </a:rPr>
              <a:t>，这会导致</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我国进口成本增加</a:t>
            </a:r>
            <a:r>
              <a:rPr lang="en-US" altLang="zh-CN" sz="2000" b="0" i="0" dirty="0">
                <a:solidFill>
                  <a:srgbClr val="000000"/>
                </a:solidFill>
                <a:latin typeface="微软雅黑" pitchFamily="34" charset="0"/>
                <a:ea typeface="微软雅黑" pitchFamily="34" charset="-122"/>
                <a:cs typeface="微软雅黑" pitchFamily="34" charset="-120"/>
              </a:rPr>
              <a:t>，②正确。运输通道是石油进口的关键，如果运输通道不畅</a:t>
            </a:r>
            <a:r>
              <a:rPr lang="en-US" altLang="zh-CN" sz="2000" b="0" i="0">
                <a:solidFill>
                  <a:srgbClr val="000000"/>
                </a:solidFill>
                <a:latin typeface="微软雅黑" pitchFamily="34" charset="0"/>
                <a:ea typeface="微软雅黑" pitchFamily="34" charset="-122"/>
                <a:cs typeface="微软雅黑" pitchFamily="34" charset="-120"/>
              </a:rPr>
              <a:t>，石油无法及时运</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达国内</a:t>
            </a:r>
            <a:r>
              <a:rPr lang="en-US" altLang="zh-CN" sz="2000" b="0" i="0" dirty="0">
                <a:solidFill>
                  <a:srgbClr val="000000"/>
                </a:solidFill>
                <a:latin typeface="微软雅黑" pitchFamily="34" charset="0"/>
                <a:ea typeface="微软雅黑" pitchFamily="34" charset="-122"/>
                <a:cs typeface="微软雅黑" pitchFamily="34" charset="-120"/>
              </a:rPr>
              <a:t>，③正确。随着我国经济快速发展，石油消费需求不断增长，</a:t>
            </a:r>
            <a:r>
              <a:rPr lang="en-US" altLang="zh-CN" sz="2000" b="0" i="0">
                <a:solidFill>
                  <a:srgbClr val="000000"/>
                </a:solidFill>
                <a:latin typeface="微软雅黑" pitchFamily="34" charset="0"/>
                <a:ea typeface="微软雅黑" pitchFamily="34" charset="-122"/>
                <a:cs typeface="微软雅黑" pitchFamily="34" charset="-120"/>
              </a:rPr>
              <a:t>国内石油生产量并不充足，</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供需矛盾较大</a:t>
            </a:r>
            <a:r>
              <a:rPr lang="en-US" altLang="zh-CN" sz="2000" b="0" i="0" dirty="0">
                <a:solidFill>
                  <a:srgbClr val="000000"/>
                </a:solidFill>
                <a:latin typeface="微软雅黑" pitchFamily="34" charset="0"/>
                <a:ea typeface="微软雅黑" pitchFamily="34" charset="-122"/>
                <a:cs typeface="微软雅黑" pitchFamily="34" charset="-120"/>
              </a:rPr>
              <a:t>，④错误。综上，①②③正确，故选A。</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A88A925-66AD-376B-92BE-58E41A1CCB28}"/>
            </a:ext>
          </a:extLst>
        </p:cNvPr>
        <p:cNvGrpSpPr/>
        <p:nvPr/>
      </p:nvGrpSpPr>
      <p:grpSpPr>
        <a:xfrm>
          <a:off x="0" y="0"/>
          <a:ext cx="0" cy="0"/>
          <a:chOff x="0" y="0"/>
          <a:chExt cx="0" cy="0"/>
        </a:xfrm>
      </p:grpSpPr>
    </p:spTree>
    <p:extLst>
      <p:ext uri="{BB962C8B-B14F-4D97-AF65-F5344CB8AC3E}">
        <p14:creationId xmlns:p14="http://schemas.microsoft.com/office/powerpoint/2010/main" val="142928036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name="Slide 10&amp;si=10">
    <p:spTree>
      <p:nvGrpSpPr>
        <p:cNvPr id="1" name=""/>
        <p:cNvGrpSpPr/>
        <p:nvPr/>
      </p:nvGrpSpPr>
      <p:grpSpPr>
        <a:xfrm>
          <a:off x="0" y="0"/>
          <a:ext cx="0" cy="0"/>
          <a:chOff x="0" y="0"/>
          <a:chExt cx="0" cy="0"/>
        </a:xfrm>
      </p:grpSpPr>
      <p:sp>
        <p:nvSpPr>
          <p:cNvPr id="2" name="QM_5_BD.11_1#1fa1c4d31?pid=4f9737f01&amp;color=0,0,0&amp;vtp=1&amp;bt=1&amp;bbb=1&amp;hb=1"/>
          <p:cNvSpPr/>
          <p:nvPr/>
        </p:nvSpPr>
        <p:spPr>
          <a:xfrm>
            <a:off x="722376" y="972000"/>
            <a:ext cx="10753344" cy="13003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仿宋" pitchFamily="34" charset="0"/>
                <a:ea typeface="仿宋" pitchFamily="34" charset="-122"/>
                <a:cs typeface="仿宋" pitchFamily="34" charset="-120"/>
              </a:rPr>
              <a:t>[山东烟台龙口一中2024高二月考]</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楷体" pitchFamily="34" charset="-122"/>
                <a:cs typeface="微软雅黑" pitchFamily="34" charset="-120"/>
              </a:rPr>
              <a:t>原油消耗总量为原油产量和进口量之和</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原油对外依存度为</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原油进口量占消耗总量的百分比</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下图为我国</a:t>
            </a:r>
            <a:r>
              <a:rPr lang="en-US" altLang="zh-CN" sz="2000" b="0" i="0" dirty="0">
                <a:solidFill>
                  <a:srgbClr val="000000"/>
                </a:solidFill>
                <a:latin typeface="Times New Roman" pitchFamily="34" charset="0"/>
                <a:ea typeface="KaiTi" pitchFamily="34" charset="-122"/>
                <a:cs typeface="Times New Roman" pitchFamily="34" charset="-120"/>
              </a:rPr>
              <a:t>2016—2021</a:t>
            </a:r>
            <a:r>
              <a:rPr lang="en-US" altLang="zh-CN" sz="2000" b="0" i="0" dirty="0">
                <a:solidFill>
                  <a:srgbClr val="000000"/>
                </a:solidFill>
                <a:latin typeface="微软雅黑" pitchFamily="34" charset="0"/>
                <a:ea typeface="楷体" pitchFamily="34" charset="-122"/>
                <a:cs typeface="微软雅黑" pitchFamily="34" charset="-120"/>
              </a:rPr>
              <a:t>年原油产量及进口量统计图</a:t>
            </a:r>
            <a:r>
              <a:rPr lang="en-US" altLang="zh-CN" sz="2000" b="0" i="0" dirty="0">
                <a:solidFill>
                  <a:srgbClr val="000000"/>
                </a:solidFill>
                <a:latin typeface="Times New Roman" pitchFamily="34" charset="0"/>
                <a:ea typeface="KaiTi" pitchFamily="34" charset="-122"/>
                <a:cs typeface="Times New Roman" pitchFamily="34" charset="-120"/>
              </a:rPr>
              <a:t>。读图</a:t>
            </a:r>
            <a:r>
              <a:rPr lang="en-US" altLang="zh-CN" sz="2000" b="0" i="0">
                <a:solidFill>
                  <a:srgbClr val="000000"/>
                </a:solidFill>
                <a:latin typeface="Times New Roman" pitchFamily="34" charset="0"/>
                <a:ea typeface="KaiTi" pitchFamily="34" charset="-122"/>
                <a:cs typeface="Times New Roman" pitchFamily="34" charset="-120"/>
              </a:rPr>
              <a:t>，完</a:t>
            </a:r>
          </a:p>
          <a:p>
            <a:pPr latinLnBrk="1">
              <a:lnSpc>
                <a:spcPts val="3400"/>
              </a:lnSpc>
            </a:pPr>
            <a:r>
              <a:rPr lang="en-US" altLang="zh-CN" sz="2000" b="0" i="0">
                <a:solidFill>
                  <a:srgbClr val="000000"/>
                </a:solidFill>
                <a:latin typeface="Times New Roman" pitchFamily="34" charset="0"/>
                <a:ea typeface="KaiTi" pitchFamily="34" charset="-122"/>
                <a:cs typeface="Times New Roman" pitchFamily="34" charset="-120"/>
              </a:rPr>
              <a:t>成下面小题</a:t>
            </a:r>
            <a:r>
              <a:rPr lang="en-US" altLang="zh-CN" sz="2000" b="0" i="0" dirty="0">
                <a:solidFill>
                  <a:srgbClr val="000000"/>
                </a:solidFill>
                <a:latin typeface="Times New Roman" pitchFamily="34" charset="0"/>
                <a:ea typeface="KaiTi" pitchFamily="34" charset="-122"/>
                <a:cs typeface="Times New Roman" pitchFamily="34" charset="-120"/>
              </a:rPr>
              <a:t>。</a:t>
            </a:r>
            <a:endParaRPr lang="en-US" altLang="zh-CN" sz="2000" dirty="0"/>
          </a:p>
        </p:txBody>
      </p:sp>
      <p:pic>
        <p:nvPicPr>
          <p:cNvPr id="3" name="QM_5_BD.11_2#1fa1c4d31?pid=4f9737f01&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4197096" y="2406846"/>
            <a:ext cx="3794760" cy="2240280"/>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4" name="QC_6_BD.12_1#e9b2f3a15?pid=1fa1c4d31&amp;color=0,0,0&amp;vtp=1&amp;bt=1&amp;bbb=1">
            <a:extLst>
              <a:ext uri="{FF2B5EF4-FFF2-40B4-BE49-F238E27FC236}">
                <a16:creationId xmlns:a16="http://schemas.microsoft.com/office/drawing/2014/main" id="{51B410BE-7186-30B4-6495-D41976605349}"/>
              </a:ext>
            </a:extLst>
          </p:cNvPr>
          <p:cNvSpPr/>
          <p:nvPr/>
        </p:nvSpPr>
        <p:spPr>
          <a:xfrm>
            <a:off x="722376" y="4781746"/>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4.</a:t>
            </a:r>
            <a:r>
              <a:rPr lang="en-US" altLang="zh-CN" sz="2000" b="0" i="0">
                <a:solidFill>
                  <a:srgbClr val="000000"/>
                </a:solidFill>
                <a:latin typeface="微软雅黑" pitchFamily="34" charset="0"/>
                <a:ea typeface="微软雅黑" pitchFamily="34" charset="-122"/>
                <a:cs typeface="微软雅黑" pitchFamily="34" charset="-120"/>
              </a:rPr>
              <a:t>我国原油(</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5" name="QC_6_BD.12_2#e9b2f3a15.choices?pid=1fa1c4d31&amp;color=0,0,0&amp;vtp=1&amp;bbb=1">
            <a:extLst>
              <a:ext uri="{FF2B5EF4-FFF2-40B4-BE49-F238E27FC236}">
                <a16:creationId xmlns:a16="http://schemas.microsoft.com/office/drawing/2014/main" id="{D21D420C-50BB-526C-866B-2ACB6C6E3159}"/>
              </a:ext>
            </a:extLst>
          </p:cNvPr>
          <p:cNvSpPr/>
          <p:nvPr/>
        </p:nvSpPr>
        <p:spPr>
          <a:xfrm>
            <a:off x="722376" y="5247963"/>
            <a:ext cx="10753344" cy="843153"/>
          </a:xfrm>
          <a:prstGeom prst="rect">
            <a:avLst/>
          </a:prstGeom>
          <a:noFill/>
          <a:ln/>
        </p:spPr>
        <p:txBody>
          <a:bodyPr wrap="none" lIns="0" tIns="0" rIns="0" bIns="0" rtlCol="0" anchor="t"/>
          <a:lstStyle/>
          <a:p>
            <a:pPr latinLnBrk="1">
              <a:lnSpc>
                <a:spcPts val="3600"/>
              </a:lnSpc>
              <a:tabLst>
                <a:tab pos="5471257"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.进口量逐年攀升</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.产量持续小幅提升</a:t>
            </a:r>
            <a:endParaRPr lang="en-US" altLang="zh-CN" sz="2000" dirty="0"/>
          </a:p>
          <a:p>
            <a:pPr latinLnBrk="1">
              <a:lnSpc>
                <a:spcPts val="3400"/>
              </a:lnSpc>
              <a:tabLst>
                <a:tab pos="5471257" algn="l"/>
              </a:tabLst>
            </a:pPr>
            <a:r>
              <a:rPr lang="en-US" altLang="zh-CN" sz="2000" b="0" i="0">
                <a:solidFill>
                  <a:srgbClr val="000000"/>
                </a:solidFill>
                <a:latin typeface="微软雅黑" pitchFamily="34" charset="0"/>
                <a:ea typeface="微软雅黑" pitchFamily="34" charset="-122"/>
                <a:cs typeface="微软雅黑" pitchFamily="34" charset="-120"/>
              </a:rPr>
              <a:t>C.消耗总量逐年下降</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.对外依存度先增后减</a:t>
            </a:r>
            <a:endParaRPr lang="en-US" altLang="zh-CN" sz="2000" dirty="0"/>
          </a:p>
        </p:txBody>
      </p:sp>
      <p:sp>
        <p:nvSpPr>
          <p:cNvPr id="6" name="QC_6_AN.13_1#e9b2f3a15.bracket?pid=1fa1c4d31&amp;color=0,0,0&amp;vpa=4&amp;vtp=1">
            <a:extLst>
              <a:ext uri="{FF2B5EF4-FFF2-40B4-BE49-F238E27FC236}">
                <a16:creationId xmlns:a16="http://schemas.microsoft.com/office/drawing/2014/main" id="{9FAB1423-055C-CCF1-8D07-C237E7E70E38}"/>
              </a:ext>
            </a:extLst>
          </p:cNvPr>
          <p:cNvSpPr/>
          <p:nvPr/>
        </p:nvSpPr>
        <p:spPr>
          <a:xfrm>
            <a:off x="2136839" y="4781746"/>
            <a:ext cx="385763"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D</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bg/>
                                          </p:spTgt>
                                        </p:tgtEl>
                                        <p:attrNameLst>
                                          <p:attrName>style.visibility</p:attrName>
                                        </p:attrNameLst>
                                      </p:cBhvr>
                                      <p:to>
                                        <p:strVal val="visible"/>
                                      </p:to>
                                    </p:set>
                                    <p:animEffect transition="in" filter="fade">
                                      <p:cBhvr>
                                        <p:cTn id="7" dur="500"/>
                                        <p:tgtEl>
                                          <p:spTgt spid="6">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
                                            <p:txEl>
                                              <p:pRg st="0" end="0"/>
                                            </p:txEl>
                                          </p:spTgt>
                                        </p:tgtEl>
                                        <p:attrNameLst>
                                          <p:attrName>style.visibility</p:attrName>
                                        </p:attrNameLst>
                                      </p:cBhvr>
                                      <p:to>
                                        <p:strVal val="visible"/>
                                      </p:to>
                                    </p:set>
                                    <p:animEffect transition="in" filter="fade">
                                      <p:cBhvr>
                                        <p:cTn id="10" dur="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animBg="1"/>
    </p:bldLst>
  </p:timing>
</p:sld>
</file>

<file path=ppt/slides/slide14.xml><?xml version="1.0" encoding="utf-8"?>
<p:sld xmlns:a="http://schemas.openxmlformats.org/drawingml/2006/main" xmlns:r="http://schemas.openxmlformats.org/officeDocument/2006/relationships" xmlns:p="http://schemas.openxmlformats.org/presentationml/2006/main">
  <p:cSld name="Slide 12&amp;si=12">
    <p:spTree>
      <p:nvGrpSpPr>
        <p:cNvPr id="1" name=""/>
        <p:cNvGrpSpPr/>
        <p:nvPr/>
      </p:nvGrpSpPr>
      <p:grpSpPr>
        <a:xfrm>
          <a:off x="0" y="0"/>
          <a:ext cx="0" cy="0"/>
          <a:chOff x="0" y="0"/>
          <a:chExt cx="0" cy="0"/>
        </a:xfrm>
      </p:grpSpPr>
      <p:sp>
        <p:nvSpPr>
          <p:cNvPr id="2" name="QC_6_AS.14_1#e9b2f3a15?vop=1&amp;pid=1fa1c4d31&amp;color=0,0,0&amp;vtp=1&amp;bt=1&amp;bbb=1&amp;hb=1"/>
          <p:cNvSpPr/>
          <p:nvPr/>
        </p:nvSpPr>
        <p:spPr>
          <a:xfrm>
            <a:off x="722376" y="972000"/>
            <a:ext cx="10753344" cy="22405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本题考查读图分析能力。读图可知，我国原油进口量先增后减，A错误</a:t>
            </a:r>
            <a:r>
              <a:rPr lang="en-US" altLang="zh-CN" sz="2000" b="0" i="0">
                <a:solidFill>
                  <a:srgbClr val="000000"/>
                </a:solidFill>
                <a:latin typeface="微软雅黑" pitchFamily="34" charset="0"/>
                <a:ea typeface="微软雅黑" pitchFamily="34" charset="-122"/>
                <a:cs typeface="微软雅黑" pitchFamily="34" charset="-120"/>
              </a:rPr>
              <a:t>；原油产量基本保</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持在</a:t>
            </a:r>
            <a:r>
              <a:rPr lang="en-US" altLang="zh-CN" sz="2000" b="0" i="0" dirty="0">
                <a:solidFill>
                  <a:srgbClr val="000000"/>
                </a:solidFill>
                <a:latin typeface="微软雅黑" pitchFamily="34" charset="0"/>
                <a:ea typeface="微软雅黑" pitchFamily="34" charset="-122"/>
                <a:cs typeface="微软雅黑" pitchFamily="34" charset="-120"/>
              </a:rPr>
              <a:t>20</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000万吨，变化不大，B错误；由材料“原油消耗总量为原油产量和进口量之和</a:t>
            </a:r>
            <a:r>
              <a:rPr lang="en-US" altLang="zh-CN" sz="2000" b="0" i="0">
                <a:solidFill>
                  <a:srgbClr val="000000"/>
                </a:solidFill>
                <a:latin typeface="微软雅黑" pitchFamily="34" charset="0"/>
                <a:ea typeface="微软雅黑" pitchFamily="34" charset="-122"/>
                <a:cs typeface="微软雅黑" pitchFamily="34" charset="-120"/>
              </a:rPr>
              <a:t>”并结合</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图例可知</a:t>
            </a:r>
            <a:r>
              <a:rPr lang="en-US" altLang="zh-CN" sz="2000" b="0" i="0" dirty="0">
                <a:solidFill>
                  <a:srgbClr val="000000"/>
                </a:solidFill>
                <a:latin typeface="微软雅黑" pitchFamily="34" charset="0"/>
                <a:ea typeface="微软雅黑" pitchFamily="34" charset="-122"/>
                <a:cs typeface="微软雅黑" pitchFamily="34" charset="-120"/>
              </a:rPr>
              <a:t>，原油产量基本保持不变，原油进口量先增后减，原油消耗总量应是先增后减，C</a:t>
            </a:r>
            <a:r>
              <a:rPr lang="en-US" altLang="zh-CN" sz="2000" b="0" i="0">
                <a:solidFill>
                  <a:srgbClr val="000000"/>
                </a:solidFill>
                <a:latin typeface="微软雅黑" pitchFamily="34" charset="0"/>
                <a:ea typeface="微软雅黑" pitchFamily="34" charset="-122"/>
                <a:cs typeface="微软雅黑" pitchFamily="34" charset="-120"/>
              </a:rPr>
              <a:t>错误；</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由材料</a:t>
            </a:r>
            <a:r>
              <a:rPr lang="en-US" altLang="zh-CN" sz="2000" b="0" i="0" dirty="0">
                <a:solidFill>
                  <a:srgbClr val="000000"/>
                </a:solidFill>
                <a:latin typeface="微软雅黑" pitchFamily="34" charset="0"/>
                <a:ea typeface="微软雅黑" pitchFamily="34" charset="-122"/>
                <a:cs typeface="微软雅黑" pitchFamily="34" charset="-120"/>
              </a:rPr>
              <a:t>“原油对外依存度为原油进口量占消耗总量的百分比”并结合前面分析可知</a:t>
            </a:r>
            <a:r>
              <a:rPr lang="en-US" altLang="zh-CN" sz="2000" b="0" i="0">
                <a:solidFill>
                  <a:srgbClr val="000000"/>
                </a:solidFill>
                <a:latin typeface="微软雅黑" pitchFamily="34" charset="0"/>
                <a:ea typeface="微软雅黑" pitchFamily="34" charset="-122"/>
                <a:cs typeface="微软雅黑" pitchFamily="34" charset="-120"/>
              </a:rPr>
              <a:t>，原油产量基</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本保持不变</a:t>
            </a:r>
            <a:r>
              <a:rPr lang="en-US" altLang="zh-CN" sz="2000" b="0" i="0" dirty="0">
                <a:solidFill>
                  <a:srgbClr val="000000"/>
                </a:solidFill>
                <a:latin typeface="微软雅黑" pitchFamily="34" charset="0"/>
                <a:ea typeface="微软雅黑" pitchFamily="34" charset="-122"/>
                <a:cs typeface="微软雅黑" pitchFamily="34" charset="-120"/>
              </a:rPr>
              <a:t>，原油进口量先增后减，故原油对外依存度也是先增后减，D正确。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A88A925-66AD-376B-92BE-58E41A1CCB28}"/>
            </a:ext>
          </a:extLst>
        </p:cNvPr>
        <p:cNvGrpSpPr/>
        <p:nvPr/>
      </p:nvGrpSpPr>
      <p:grpSpPr>
        <a:xfrm>
          <a:off x="0" y="0"/>
          <a:ext cx="0" cy="0"/>
          <a:chOff x="0" y="0"/>
          <a:chExt cx="0" cy="0"/>
        </a:xfrm>
      </p:grpSpPr>
    </p:spTree>
    <p:extLst>
      <p:ext uri="{BB962C8B-B14F-4D97-AF65-F5344CB8AC3E}">
        <p14:creationId xmlns:p14="http://schemas.microsoft.com/office/powerpoint/2010/main" val="383768704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name="Slide 13&amp;si=13">
    <p:spTree>
      <p:nvGrpSpPr>
        <p:cNvPr id="1" name=""/>
        <p:cNvGrpSpPr/>
        <p:nvPr/>
      </p:nvGrpSpPr>
      <p:grpSpPr>
        <a:xfrm>
          <a:off x="0" y="0"/>
          <a:ext cx="0" cy="0"/>
          <a:chOff x="0" y="0"/>
          <a:chExt cx="0" cy="0"/>
        </a:xfrm>
      </p:grpSpPr>
      <p:sp>
        <p:nvSpPr>
          <p:cNvPr id="2" name="QC_6_BD.15_1#c338f7a89?pid=1fa1c4d31&amp;color=0,0,0&amp;vtp=1&amp;bt=1&amp;bbb=1"/>
          <p:cNvSpPr/>
          <p:nvPr/>
        </p:nvSpPr>
        <p:spPr>
          <a:xfrm>
            <a:off x="722376" y="96926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5.</a:t>
            </a:r>
            <a:r>
              <a:rPr lang="en-US" altLang="zh-CN" sz="2000" b="0" i="0">
                <a:solidFill>
                  <a:srgbClr val="000000"/>
                </a:solidFill>
                <a:latin typeface="微软雅黑" pitchFamily="34" charset="0"/>
                <a:ea typeface="微软雅黑" pitchFamily="34" charset="-122"/>
                <a:cs typeface="微软雅黑" pitchFamily="34" charset="-120"/>
              </a:rPr>
              <a:t>降低我国原油对外依存度的可行措施有(</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6_AN.16_1#c338f7a89.bracket?pid=1fa1c4d31&amp;color=0,0,0&amp;vpa=5&amp;vtp=1"/>
          <p:cNvSpPr/>
          <p:nvPr/>
        </p:nvSpPr>
        <p:spPr>
          <a:xfrm>
            <a:off x="5451539" y="969265"/>
            <a:ext cx="355600"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C</a:t>
            </a:r>
            <a:endParaRPr lang="en-US" altLang="zh-CN" sz="2000" dirty="0"/>
          </a:p>
        </p:txBody>
      </p:sp>
      <p:sp>
        <p:nvSpPr>
          <p:cNvPr id="4" name="QC_6_BD.15_2#c338f7a89?pid=1fa1c4d31&amp;color=0,0,0&amp;vtp=1&amp;bbb=1"/>
          <p:cNvSpPr/>
          <p:nvPr/>
        </p:nvSpPr>
        <p:spPr>
          <a:xfrm>
            <a:off x="722376" y="1436497"/>
            <a:ext cx="10753344" cy="843153"/>
          </a:xfrm>
          <a:prstGeom prst="rect">
            <a:avLst/>
          </a:prstGeom>
          <a:noFill/>
          <a:ln/>
        </p:spPr>
        <p:txBody>
          <a:bodyPr wrap="none" lIns="0" tIns="0" rIns="0" bIns="0" rtlCol="0" anchor="t"/>
          <a:lstStyle/>
          <a:p>
            <a:pPr latinLnBrk="1">
              <a:lnSpc>
                <a:spcPts val="3600"/>
              </a:lnSpc>
              <a:tabLst>
                <a:tab pos="5471257" algn="l"/>
              </a:tabLst>
            </a:pPr>
            <a:r>
              <a:rPr lang="en-US" altLang="zh-CN" sz="2000" b="0" i="0">
                <a:solidFill>
                  <a:srgbClr val="000000"/>
                </a:solidFill>
                <a:latin typeface="微软雅黑" pitchFamily="34" charset="0"/>
                <a:ea typeface="微软雅黑" pitchFamily="34" charset="-122"/>
                <a:cs typeface="微软雅黑" pitchFamily="34" charset="-120"/>
              </a:rPr>
              <a:t>①增加国内原油消耗</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②改善能源消费结构</a:t>
            </a:r>
            <a:endParaRPr lang="en-US" altLang="zh-CN" sz="2000" dirty="0"/>
          </a:p>
          <a:p>
            <a:pPr latinLnBrk="1">
              <a:lnSpc>
                <a:spcPts val="3400"/>
              </a:lnSpc>
              <a:tabLst>
                <a:tab pos="5471257" algn="l"/>
              </a:tabLst>
            </a:pPr>
            <a:r>
              <a:rPr lang="en-US" altLang="zh-CN" sz="2000" b="0" i="0">
                <a:solidFill>
                  <a:srgbClr val="000000"/>
                </a:solidFill>
                <a:latin typeface="微软雅黑" pitchFamily="34" charset="0"/>
                <a:ea typeface="微软雅黑" pitchFamily="34" charset="-122"/>
                <a:cs typeface="微软雅黑" pitchFamily="34" charset="-120"/>
              </a:rPr>
              <a:t>③积极拓展进口渠道</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④适度加大勘探开采力度</a:t>
            </a:r>
            <a:endParaRPr lang="en-US" altLang="zh-CN" sz="2000" dirty="0"/>
          </a:p>
        </p:txBody>
      </p:sp>
      <p:sp>
        <p:nvSpPr>
          <p:cNvPr id="5" name="QC_6_BD.15_3#c338f7a89.choices?pid=1fa1c4d31&amp;color=0,0,0&amp;vtp=1&amp;bbb=1"/>
          <p:cNvSpPr/>
          <p:nvPr/>
        </p:nvSpPr>
        <p:spPr>
          <a:xfrm>
            <a:off x="722376" y="2326259"/>
            <a:ext cx="10753344" cy="405003"/>
          </a:xfrm>
          <a:prstGeom prst="rect">
            <a:avLst/>
          </a:prstGeom>
          <a:noFill/>
          <a:ln/>
        </p:spPr>
        <p:txBody>
          <a:bodyPr wrap="none" lIns="0" tIns="0" rIns="0" bIns="0" rtlCol="0" anchor="t"/>
          <a:lstStyle/>
          <a:p>
            <a:pPr latinLnBrk="1">
              <a:lnSpc>
                <a:spcPts val="3600"/>
              </a:lnSpc>
              <a:tabLst>
                <a:tab pos="2761029" algn="l"/>
                <a:tab pos="5483957" algn="l"/>
                <a:tab pos="8219586"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.①②</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B.①③</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C.②④</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7.xml><?xml version="1.0" encoding="utf-8"?>
<p:sld xmlns:a="http://schemas.openxmlformats.org/drawingml/2006/main" xmlns:r="http://schemas.openxmlformats.org/officeDocument/2006/relationships" xmlns:p="http://schemas.openxmlformats.org/presentationml/2006/main">
  <p:cSld name="Slide 14&amp;si=14">
    <p:spTree>
      <p:nvGrpSpPr>
        <p:cNvPr id="1" name=""/>
        <p:cNvGrpSpPr/>
        <p:nvPr/>
      </p:nvGrpSpPr>
      <p:grpSpPr>
        <a:xfrm>
          <a:off x="0" y="0"/>
          <a:ext cx="0" cy="0"/>
          <a:chOff x="0" y="0"/>
          <a:chExt cx="0" cy="0"/>
        </a:xfrm>
      </p:grpSpPr>
      <p:sp>
        <p:nvSpPr>
          <p:cNvPr id="2" name="QC_6_AS.17_1#c338f7a89?vop=1&amp;pid=1fa1c4d31&amp;color=0,0,0&amp;vtp=1&amp;bt=1&amp;bbb=1&amp;hb=1"/>
          <p:cNvSpPr/>
          <p:nvPr/>
        </p:nvSpPr>
        <p:spPr>
          <a:xfrm>
            <a:off x="722376" y="972000"/>
            <a:ext cx="10753344" cy="1783334"/>
          </a:xfrm>
          <a:prstGeom prst="rect">
            <a:avLst/>
          </a:prstGeom>
          <a:noFill/>
          <a:ln/>
        </p:spPr>
        <p:txBody>
          <a:bodyPr wrap="none" lIns="0" tIns="0" rIns="0" bIns="0" rtlCol="0" anchor="t"/>
          <a:lstStyle/>
          <a:p>
            <a:pPr algn="l" latinLnBrk="1">
              <a:lnSpc>
                <a:spcPts val="3700"/>
              </a:lnSpc>
            </a:pPr>
            <a:r>
              <a:rPr lang="en-US" altLang="zh-CN" sz="2200" b="1" i="0" spc="-50" dirty="0">
                <a:solidFill>
                  <a:srgbClr val="639319"/>
                </a:solidFill>
                <a:latin typeface="微软雅黑" pitchFamily="34" charset="0"/>
                <a:ea typeface="微软雅黑" pitchFamily="34" charset="-122"/>
                <a:cs typeface="微软雅黑" pitchFamily="34" charset="-120"/>
              </a:rPr>
              <a:t>解析</a:t>
            </a:r>
            <a:r>
              <a:rPr lang="en-US" altLang="zh-CN" sz="2200" b="1" i="0" spc="-50" dirty="0">
                <a:solidFill>
                  <a:srgbClr val="639319"/>
                </a:solidFill>
                <a:latin typeface="SimSun" pitchFamily="34" charset="0"/>
                <a:ea typeface="SimSun" pitchFamily="34" charset="-122"/>
                <a:cs typeface="SimSun" pitchFamily="34" charset="-120"/>
              </a:rPr>
              <a:t> </a:t>
            </a:r>
            <a:r>
              <a:rPr lang="en-US" altLang="zh-CN" sz="2000" b="0" i="0" spc="-50" dirty="0">
                <a:solidFill>
                  <a:srgbClr val="000000"/>
                </a:solidFill>
                <a:latin typeface="微软雅黑" pitchFamily="34" charset="0"/>
                <a:ea typeface="微软雅黑" pitchFamily="34" charset="-122"/>
                <a:cs typeface="微软雅黑" pitchFamily="34" charset="-120"/>
              </a:rPr>
              <a:t>本题考查保障我国能源安全的措施。改善能源消费结构，增加其他能源的比重</a:t>
            </a:r>
            <a:r>
              <a:rPr lang="en-US" altLang="zh-CN" sz="2000" b="0" i="0" spc="-50">
                <a:solidFill>
                  <a:srgbClr val="000000"/>
                </a:solidFill>
                <a:latin typeface="微软雅黑" pitchFamily="34" charset="0"/>
                <a:ea typeface="微软雅黑" pitchFamily="34" charset="-122"/>
                <a:cs typeface="微软雅黑" pitchFamily="34" charset="-120"/>
              </a:rPr>
              <a:t>，使原油消耗</a:t>
            </a:r>
          </a:p>
          <a:p>
            <a:pPr latinLnBrk="1">
              <a:lnSpc>
                <a:spcPts val="3600"/>
              </a:lnSpc>
            </a:pPr>
            <a:r>
              <a:rPr lang="en-US" altLang="zh-CN" sz="2000" b="0" i="0" spc="-50">
                <a:solidFill>
                  <a:srgbClr val="000000"/>
                </a:solidFill>
                <a:latin typeface="微软雅黑" pitchFamily="34" charset="0"/>
                <a:ea typeface="微软雅黑" pitchFamily="34" charset="-122"/>
                <a:cs typeface="微软雅黑" pitchFamily="34" charset="-120"/>
              </a:rPr>
              <a:t>比重降低</a:t>
            </a:r>
            <a:r>
              <a:rPr lang="en-US" altLang="zh-CN" sz="2000" b="0" i="0" spc="-50" dirty="0">
                <a:solidFill>
                  <a:srgbClr val="000000"/>
                </a:solidFill>
                <a:latin typeface="微软雅黑" pitchFamily="34" charset="0"/>
                <a:ea typeface="微软雅黑" pitchFamily="34" charset="-122"/>
                <a:cs typeface="微软雅黑" pitchFamily="34" charset="-120"/>
              </a:rPr>
              <a:t>，能够降低我国原油对外依存度，②正确；适度加大勘探开采力度，</a:t>
            </a:r>
            <a:r>
              <a:rPr lang="en-US" altLang="zh-CN" sz="2000" b="0" i="0" spc="-50">
                <a:solidFill>
                  <a:srgbClr val="000000"/>
                </a:solidFill>
                <a:latin typeface="微软雅黑" pitchFamily="34" charset="0"/>
                <a:ea typeface="微软雅黑" pitchFamily="34" charset="-122"/>
                <a:cs typeface="微软雅黑" pitchFamily="34" charset="-120"/>
              </a:rPr>
              <a:t>原油自有产量增加，</a:t>
            </a:r>
          </a:p>
          <a:p>
            <a:pPr latinLnBrk="1">
              <a:lnSpc>
                <a:spcPts val="3600"/>
              </a:lnSpc>
            </a:pPr>
            <a:r>
              <a:rPr lang="en-US" altLang="zh-CN" sz="2000" b="0" i="0" spc="-50">
                <a:solidFill>
                  <a:srgbClr val="000000"/>
                </a:solidFill>
                <a:latin typeface="微软雅黑" pitchFamily="34" charset="0"/>
                <a:ea typeface="微软雅黑" pitchFamily="34" charset="-122"/>
                <a:cs typeface="微软雅黑" pitchFamily="34" charset="-120"/>
              </a:rPr>
              <a:t>能够降低我国原油对外依存度</a:t>
            </a:r>
            <a:r>
              <a:rPr lang="en-US" altLang="zh-CN" sz="2000" b="0" i="0" spc="-50" dirty="0">
                <a:solidFill>
                  <a:srgbClr val="000000"/>
                </a:solidFill>
                <a:latin typeface="微软雅黑" pitchFamily="34" charset="0"/>
                <a:ea typeface="微软雅黑" pitchFamily="34" charset="-122"/>
                <a:cs typeface="微软雅黑" pitchFamily="34" charset="-120"/>
              </a:rPr>
              <a:t>，④正确；增加国内原油消耗，会使对外依存度提高，①错误</a:t>
            </a:r>
            <a:r>
              <a:rPr lang="en-US" altLang="zh-CN" sz="2000" b="0" i="0" spc="-50">
                <a:solidFill>
                  <a:srgbClr val="000000"/>
                </a:solidFill>
                <a:latin typeface="微软雅黑" pitchFamily="34" charset="0"/>
                <a:ea typeface="微软雅黑" pitchFamily="34" charset="-122"/>
                <a:cs typeface="微软雅黑" pitchFamily="34" charset="-120"/>
              </a:rPr>
              <a:t>；积极</a:t>
            </a:r>
          </a:p>
          <a:p>
            <a:pPr latinLnBrk="1">
              <a:lnSpc>
                <a:spcPts val="3500"/>
              </a:lnSpc>
            </a:pPr>
            <a:r>
              <a:rPr lang="en-US" altLang="zh-CN" sz="2000" b="0" i="0" spc="-50">
                <a:solidFill>
                  <a:srgbClr val="000000"/>
                </a:solidFill>
                <a:latin typeface="微软雅黑" pitchFamily="34" charset="0"/>
                <a:ea typeface="微软雅黑" pitchFamily="34" charset="-122"/>
                <a:cs typeface="微软雅黑" pitchFamily="34" charset="-120"/>
              </a:rPr>
              <a:t>拓展进口渠道</a:t>
            </a:r>
            <a:r>
              <a:rPr lang="en-US" altLang="zh-CN" sz="2000" b="0" i="0" spc="-50" dirty="0">
                <a:solidFill>
                  <a:srgbClr val="000000"/>
                </a:solidFill>
                <a:latin typeface="微软雅黑" pitchFamily="34" charset="0"/>
                <a:ea typeface="微软雅黑" pitchFamily="34" charset="-122"/>
                <a:cs typeface="微软雅黑" pitchFamily="34" charset="-120"/>
              </a:rPr>
              <a:t>，原油进口量增加，对外依存度也会提高，③错误。综上所述，②④正确，故选C。</a:t>
            </a:r>
            <a:endParaRPr lang="en-US" altLang="zh-CN" sz="2200" spc="-5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A88A925-66AD-376B-92BE-58E41A1CCB28}"/>
            </a:ext>
          </a:extLst>
        </p:cNvPr>
        <p:cNvGrpSpPr/>
        <p:nvPr/>
      </p:nvGrpSpPr>
      <p:grpSpPr>
        <a:xfrm>
          <a:off x="0" y="0"/>
          <a:ext cx="0" cy="0"/>
          <a:chOff x="0" y="0"/>
          <a:chExt cx="0" cy="0"/>
        </a:xfrm>
      </p:grpSpPr>
    </p:spTree>
    <p:extLst>
      <p:ext uri="{BB962C8B-B14F-4D97-AF65-F5344CB8AC3E}">
        <p14:creationId xmlns:p14="http://schemas.microsoft.com/office/powerpoint/2010/main" val="59681691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name="Slide 15&amp;si=15">
    <p:spTree>
      <p:nvGrpSpPr>
        <p:cNvPr id="1" name=""/>
        <p:cNvGrpSpPr/>
        <p:nvPr/>
      </p:nvGrpSpPr>
      <p:grpSpPr>
        <a:xfrm>
          <a:off x="0" y="0"/>
          <a:ext cx="0" cy="0"/>
          <a:chOff x="0" y="0"/>
          <a:chExt cx="0" cy="0"/>
        </a:xfrm>
      </p:grpSpPr>
      <p:sp>
        <p:nvSpPr>
          <p:cNvPr id="2" name="QC_6_BD.18_1#d55df7038?pid=1fa1c4d31&amp;color=0,0,0&amp;vtp=1&amp;bt=1&amp;bbb=1"/>
          <p:cNvSpPr/>
          <p:nvPr/>
        </p:nvSpPr>
        <p:spPr>
          <a:xfrm>
            <a:off x="722376" y="96926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6.大量使用石油、</a:t>
            </a:r>
            <a:r>
              <a:rPr lang="en-US" altLang="zh-CN" sz="2000" b="0" i="0">
                <a:solidFill>
                  <a:srgbClr val="000000"/>
                </a:solidFill>
                <a:latin typeface="微软雅黑" pitchFamily="34" charset="0"/>
                <a:ea typeface="微软雅黑" pitchFamily="34" charset="-122"/>
                <a:cs typeface="微软雅黑" pitchFamily="34" charset="-120"/>
              </a:rPr>
              <a:t>煤炭等化石燃料将导致(</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6_AN.19_1#d55df7038.bracket?pid=1fa1c4d31&amp;color=0,0,0&amp;vpa=6&amp;vtp=1"/>
          <p:cNvSpPr/>
          <p:nvPr/>
        </p:nvSpPr>
        <p:spPr>
          <a:xfrm>
            <a:off x="5451539" y="969265"/>
            <a:ext cx="357188"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B</a:t>
            </a:r>
            <a:endParaRPr lang="en-US" altLang="zh-CN" sz="2000" dirty="0"/>
          </a:p>
        </p:txBody>
      </p:sp>
      <p:sp>
        <p:nvSpPr>
          <p:cNvPr id="4" name="QC_6_BD.18_2#d55df7038.choices?pid=1fa1c4d31&amp;color=0,0,0&amp;vtp=1&amp;bbb=1"/>
          <p:cNvSpPr/>
          <p:nvPr/>
        </p:nvSpPr>
        <p:spPr>
          <a:xfrm>
            <a:off x="722376" y="1436497"/>
            <a:ext cx="10753344" cy="843153"/>
          </a:xfrm>
          <a:prstGeom prst="rect">
            <a:avLst/>
          </a:prstGeom>
          <a:noFill/>
          <a:ln/>
        </p:spPr>
        <p:txBody>
          <a:bodyPr wrap="none" lIns="0" tIns="0" rIns="0" bIns="0" rtlCol="0" anchor="t"/>
          <a:lstStyle/>
          <a:p>
            <a:pPr latinLnBrk="1">
              <a:lnSpc>
                <a:spcPts val="3600"/>
              </a:lnSpc>
              <a:tabLst>
                <a:tab pos="5471257"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.植物对大气中二氧化碳的吸收减少</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.碳排放增加，大气的温室效应增强</a:t>
            </a:r>
            <a:endParaRPr lang="en-US" altLang="zh-CN" sz="2000" dirty="0"/>
          </a:p>
          <a:p>
            <a:pPr latinLnBrk="1">
              <a:lnSpc>
                <a:spcPts val="3400"/>
              </a:lnSpc>
              <a:tabLst>
                <a:tab pos="5471257" algn="l"/>
              </a:tabLst>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.海平面上升</a:t>
            </a:r>
            <a:r>
              <a:rPr lang="en-US" altLang="zh-CN" sz="2000" b="0" i="0">
                <a:solidFill>
                  <a:srgbClr val="000000"/>
                </a:solidFill>
                <a:latin typeface="微软雅黑" pitchFamily="34" charset="0"/>
                <a:ea typeface="微软雅黑" pitchFamily="34" charset="-122"/>
                <a:cs typeface="微软雅黑" pitchFamily="34" charset="-120"/>
              </a:rPr>
              <a:t>，海岸侵蚀的作用减轻</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.国际合作加强，各国承担同等责任</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2.xml><?xml version="1.0" encoding="utf-8"?>
<p:sld xmlns:a="http://schemas.openxmlformats.org/drawingml/2006/main" xmlns:r="http://schemas.openxmlformats.org/officeDocument/2006/relationships" xmlns:p="http://schemas.openxmlformats.org/presentationml/2006/main">
  <p:cSld name="Slide 2&amp;si=2">
    <p:spTree>
      <p:nvGrpSpPr>
        <p:cNvPr id="1" name=""/>
        <p:cNvGrpSpPr/>
        <p:nvPr/>
      </p:nvGrpSpPr>
      <p:grpSpPr>
        <a:xfrm>
          <a:off x="0" y="0"/>
          <a:ext cx="0" cy="0"/>
          <a:chOff x="0" y="0"/>
          <a:chExt cx="0" cy="0"/>
        </a:xfrm>
      </p:grpSpPr>
      <p:sp>
        <p:nvSpPr>
          <p:cNvPr id="2" name="C_3#e057906a2.fixed?pid=3d2e456eb&amp;color=100,146,38&amp;vtp=1"/>
          <p:cNvSpPr/>
          <p:nvPr/>
        </p:nvSpPr>
        <p:spPr>
          <a:xfrm>
            <a:off x="5276088" y="905256"/>
            <a:ext cx="1609344" cy="1197864"/>
          </a:xfrm>
          <a:prstGeom prst="rect">
            <a:avLst/>
          </a:prstGeom>
          <a:noFill/>
          <a:ln/>
        </p:spPr>
        <p:txBody>
          <a:bodyPr wrap="square" lIns="0" tIns="0" rIns="0" bIns="0" rtlCol="0" anchor="ctr"/>
          <a:lstStyle/>
          <a:p>
            <a:pPr algn="ctr" latinLnBrk="1">
              <a:lnSpc>
                <a:spcPct val="100000"/>
              </a:lnSpc>
            </a:pPr>
            <a:r>
              <a:rPr lang="en-US" altLang="zh-CN" sz="7200" b="1" i="0" dirty="0">
                <a:solidFill>
                  <a:srgbClr val="649226"/>
                </a:solidFill>
                <a:latin typeface="微软雅黑" pitchFamily="34" charset="0"/>
                <a:ea typeface="微软雅黑" pitchFamily="34" charset="-122"/>
                <a:cs typeface="微软雅黑" pitchFamily="34" charset="-120"/>
              </a:rPr>
              <a:t>4</a:t>
            </a:r>
            <a:endParaRPr lang="en-US" altLang="zh-CN" sz="7200" dirty="0"/>
          </a:p>
        </p:txBody>
      </p:sp>
      <p:sp>
        <p:nvSpPr>
          <p:cNvPr id="3" name="C_3#e057906a2.fixed?pid=3d2e456eb&amp;color=255,255,255&amp;vtp=1&amp;bbb=1"/>
          <p:cNvSpPr/>
          <p:nvPr/>
        </p:nvSpPr>
        <p:spPr>
          <a:xfrm>
            <a:off x="0" y="3493008"/>
            <a:ext cx="12188952" cy="768096"/>
          </a:xfrm>
          <a:prstGeom prst="rect">
            <a:avLst/>
          </a:prstGeom>
          <a:noFill/>
          <a:ln/>
        </p:spPr>
        <p:txBody>
          <a:bodyPr wrap="none" lIns="0" tIns="0" rIns="0" bIns="0" rtlCol="0" anchor="ctr"/>
          <a:lstStyle/>
          <a:p>
            <a:pPr algn="ctr" latinLnBrk="1">
              <a:lnSpc>
                <a:spcPts val="5400"/>
              </a:lnSpc>
            </a:pPr>
            <a:r>
              <a:rPr lang="en-US" altLang="zh-CN" sz="4400" b="1" i="0" dirty="0">
                <a:solidFill>
                  <a:srgbClr val="FFFFFF"/>
                </a:solidFill>
                <a:latin typeface="SimHei" pitchFamily="34" charset="0"/>
                <a:ea typeface="SimHei" pitchFamily="34" charset="-122"/>
                <a:cs typeface="SimHei" pitchFamily="34" charset="-120"/>
              </a:rPr>
              <a:t>第四节</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SimHei" pitchFamily="34" charset="0"/>
                <a:ea typeface="SimHei" pitchFamily="34" charset="-122"/>
                <a:cs typeface="SimHei" pitchFamily="34" charset="-120"/>
              </a:rPr>
              <a:t>石油资源与国家安全</a:t>
            </a:r>
            <a:endParaRPr lang="en-US" altLang="zh-CN" sz="4400" dirty="0"/>
          </a:p>
        </p:txBody>
      </p:sp>
      <p:pic>
        <p:nvPicPr>
          <p:cNvPr id="4" name="C_3#e057906a2.fixed?pid=3d2e456eb&amp;color=0,0,0&amp;tib=255,255,255&amp;vtp=1" descr="preencoded.png"/>
          <p:cNvPicPr>
            <a:picLocks noChangeAspect="1"/>
          </p:cNvPicPr>
          <p:nvPr/>
        </p:nvPicPr>
        <p:blipFill>
          <a:blip r:embed="rId3"/>
          <a:stretch>
            <a:fillRect/>
          </a:stretch>
        </p:blipFill>
        <p:spPr>
          <a:xfrm>
            <a:off x="9939528" y="4507992"/>
            <a:ext cx="402336" cy="438912"/>
          </a:xfrm>
          <a:prstGeom prst="rect">
            <a:avLst/>
          </a:prstGeom>
        </p:spPr>
      </p:pic>
      <p:sp>
        <p:nvSpPr>
          <p:cNvPr id="5" name="C_3_BD#e057906a2.fixed?pid=3d2e456eb&amp;color=255,255,255&amp;vtp=1&amp;bbb=1"/>
          <p:cNvSpPr/>
          <p:nvPr/>
        </p:nvSpPr>
        <p:spPr>
          <a:xfrm>
            <a:off x="10460736" y="4379944"/>
            <a:ext cx="1709928" cy="566992"/>
          </a:xfrm>
          <a:prstGeom prst="rect">
            <a:avLst/>
          </a:prstGeom>
          <a:noFill/>
          <a:ln/>
        </p:spPr>
        <p:txBody>
          <a:bodyPr wrap="none" lIns="0" tIns="0" rIns="0" bIns="0" rtlCol="0" anchor="ctr"/>
          <a:lstStyle/>
          <a:p>
            <a:pPr algn="l" latinLnBrk="1">
              <a:lnSpc>
                <a:spcPts val="5000"/>
              </a:lnSpc>
            </a:pPr>
            <a:r>
              <a:rPr lang="en-US" altLang="zh-CN" sz="2800" b="1" i="0" dirty="0">
                <a:solidFill>
                  <a:srgbClr val="FFFFFF"/>
                </a:solidFill>
                <a:latin typeface="SimHei" pitchFamily="34" charset="0"/>
                <a:ea typeface="SimHei" pitchFamily="34" charset="-122"/>
                <a:cs typeface="SimHei" pitchFamily="34" charset="-120"/>
              </a:rPr>
              <a:t>刷基础</a:t>
            </a:r>
            <a:endParaRPr lang="en-US" altLang="zh-CN" sz="2800" dirty="0"/>
          </a:p>
        </p:txBody>
      </p:sp>
    </p:spTree>
  </p:cSld>
  <p:clrMapOvr>
    <a:masterClrMapping/>
  </p:clrMapOvr>
  <p:transition>
    <p:fade/>
  </p:transition>
</p:sld>
</file>

<file path=ppt/slides/slide20.xml><?xml version="1.0" encoding="utf-8"?>
<p:sld xmlns:a="http://schemas.openxmlformats.org/drawingml/2006/main" xmlns:r="http://schemas.openxmlformats.org/officeDocument/2006/relationships" xmlns:p="http://schemas.openxmlformats.org/presentationml/2006/main">
  <p:cSld name="Slide 16&amp;si=16">
    <p:spTree>
      <p:nvGrpSpPr>
        <p:cNvPr id="1" name=""/>
        <p:cNvGrpSpPr/>
        <p:nvPr/>
      </p:nvGrpSpPr>
      <p:grpSpPr>
        <a:xfrm>
          <a:off x="0" y="0"/>
          <a:ext cx="0" cy="0"/>
          <a:chOff x="0" y="0"/>
          <a:chExt cx="0" cy="0"/>
        </a:xfrm>
      </p:grpSpPr>
      <p:sp>
        <p:nvSpPr>
          <p:cNvPr id="2" name="QC_6_AS.20_1#d55df7038?vop=1&amp;pid=1fa1c4d31&amp;color=0,0,0&amp;vtp=1&amp;bt=1&amp;bbb=1&amp;hb=1"/>
          <p:cNvSpPr/>
          <p:nvPr/>
        </p:nvSpPr>
        <p:spPr>
          <a:xfrm>
            <a:off x="722376" y="972000"/>
            <a:ext cx="10753344" cy="22405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本题考查能源资源开发的影响。根据所学知识可知，大量使用石油</a:t>
            </a:r>
            <a:r>
              <a:rPr lang="en-US" altLang="zh-CN" sz="2000" b="0" i="0">
                <a:solidFill>
                  <a:srgbClr val="000000"/>
                </a:solidFill>
                <a:latin typeface="微软雅黑" pitchFamily="34" charset="0"/>
                <a:ea typeface="微软雅黑" pitchFamily="34" charset="-122"/>
                <a:cs typeface="微软雅黑" pitchFamily="34" charset="-120"/>
              </a:rPr>
              <a:t>、煤炭等化石燃料将导</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致碳排放增加</a:t>
            </a:r>
            <a:r>
              <a:rPr lang="en-US" altLang="zh-CN" sz="2000" b="0" i="0" dirty="0">
                <a:solidFill>
                  <a:srgbClr val="000000"/>
                </a:solidFill>
                <a:latin typeface="微软雅黑" pitchFamily="34" charset="0"/>
                <a:ea typeface="微软雅黑" pitchFamily="34" charset="-122"/>
                <a:cs typeface="微软雅黑" pitchFamily="34" charset="-120"/>
              </a:rPr>
              <a:t>，大气的温室效应增强，加剧全球变暖的趋势，B正确；大气中二氧化碳增加</a:t>
            </a:r>
            <a:r>
              <a:rPr lang="en-US" altLang="zh-CN" sz="2000" b="0" i="0">
                <a:solidFill>
                  <a:srgbClr val="000000"/>
                </a:solidFill>
                <a:latin typeface="微软雅黑" pitchFamily="34" charset="0"/>
                <a:ea typeface="微软雅黑" pitchFamily="34" charset="-122"/>
                <a:cs typeface="微软雅黑" pitchFamily="34" charset="-120"/>
              </a:rPr>
              <a:t>，植</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物对大气中二氧化碳的吸收会在一定程度上有所增加</a:t>
            </a:r>
            <a:r>
              <a:rPr lang="en-US" altLang="zh-CN" sz="2000" b="0" i="0" dirty="0">
                <a:solidFill>
                  <a:srgbClr val="000000"/>
                </a:solidFill>
                <a:latin typeface="微软雅黑" pitchFamily="34" charset="0"/>
                <a:ea typeface="微软雅黑" pitchFamily="34" charset="-122"/>
                <a:cs typeface="微软雅黑" pitchFamily="34" charset="-120"/>
              </a:rPr>
              <a:t>，A错误；全球变暖加剧，极冰融化</a:t>
            </a:r>
            <a:r>
              <a:rPr lang="en-US" altLang="zh-CN" sz="2000" b="0" i="0">
                <a:solidFill>
                  <a:srgbClr val="000000"/>
                </a:solidFill>
                <a:latin typeface="微软雅黑" pitchFamily="34" charset="0"/>
                <a:ea typeface="微软雅黑" pitchFamily="34" charset="-122"/>
                <a:cs typeface="微软雅黑" pitchFamily="34" charset="-120"/>
              </a:rPr>
              <a:t>，会使</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海平面上升</a:t>
            </a:r>
            <a:r>
              <a:rPr lang="en-US" altLang="zh-CN" sz="2000" b="0" i="0" dirty="0">
                <a:solidFill>
                  <a:srgbClr val="000000"/>
                </a:solidFill>
                <a:latin typeface="微软雅黑" pitchFamily="34" charset="0"/>
                <a:ea typeface="微软雅黑" pitchFamily="34" charset="-122"/>
                <a:cs typeface="微软雅黑" pitchFamily="34" charset="-120"/>
              </a:rPr>
              <a:t>，海岸侵蚀作用加剧，C错误；发达国家和发展中国家的碳排放量不同</a:t>
            </a:r>
            <a:r>
              <a:rPr lang="en-US" altLang="zh-CN" sz="2000" b="0" i="0">
                <a:solidFill>
                  <a:srgbClr val="000000"/>
                </a:solidFill>
                <a:latin typeface="微软雅黑" pitchFamily="34" charset="0"/>
                <a:ea typeface="微软雅黑" pitchFamily="34" charset="-122"/>
                <a:cs typeface="微软雅黑" pitchFamily="34" charset="-120"/>
              </a:rPr>
              <a:t>，所承担的责</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任也不相同</a:t>
            </a:r>
            <a:r>
              <a:rPr lang="en-US" altLang="zh-CN" sz="2000" b="0" i="0" dirty="0">
                <a:solidFill>
                  <a:srgbClr val="000000"/>
                </a:solidFill>
                <a:latin typeface="微软雅黑" pitchFamily="34" charset="0"/>
                <a:ea typeface="微软雅黑" pitchFamily="34" charset="-122"/>
                <a:cs typeface="微软雅黑" pitchFamily="34" charset="-120"/>
              </a:rPr>
              <a:t>，D错误。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1.xml><?xml version="1.0" encoding="utf-8"?>
<p:sld xmlns:a="http://schemas.openxmlformats.org/drawingml/2006/main" xmlns:r="http://schemas.openxmlformats.org/officeDocument/2006/relationships" xmlns:p="http://schemas.openxmlformats.org/presentationml/2006/main">
  <p:cSld name="Slide 17&amp;si=17">
    <p:spTree>
      <p:nvGrpSpPr>
        <p:cNvPr id="1" name=""/>
        <p:cNvGrpSpPr/>
        <p:nvPr/>
      </p:nvGrpSpPr>
      <p:grpSpPr>
        <a:xfrm>
          <a:off x="0" y="0"/>
          <a:ext cx="0" cy="0"/>
          <a:chOff x="0" y="0"/>
          <a:chExt cx="0" cy="0"/>
        </a:xfrm>
      </p:grpSpPr>
      <p:sp>
        <p:nvSpPr>
          <p:cNvPr id="2" name="C_3#6209a90f8.fixed?pid=3d2e456eb&amp;color=100,146,38&amp;vtp=1"/>
          <p:cNvSpPr/>
          <p:nvPr/>
        </p:nvSpPr>
        <p:spPr>
          <a:xfrm>
            <a:off x="5276088" y="905256"/>
            <a:ext cx="1609344" cy="1197864"/>
          </a:xfrm>
          <a:prstGeom prst="rect">
            <a:avLst/>
          </a:prstGeom>
          <a:noFill/>
          <a:ln/>
        </p:spPr>
        <p:txBody>
          <a:bodyPr wrap="square" lIns="0" tIns="0" rIns="0" bIns="0" rtlCol="0" anchor="ctr"/>
          <a:lstStyle/>
          <a:p>
            <a:pPr algn="ctr" latinLnBrk="1">
              <a:lnSpc>
                <a:spcPct val="100000"/>
              </a:lnSpc>
            </a:pPr>
            <a:r>
              <a:rPr lang="en-US" altLang="zh-CN" sz="7200" b="1" i="0" dirty="0">
                <a:solidFill>
                  <a:srgbClr val="649226"/>
                </a:solidFill>
                <a:latin typeface="微软雅黑" pitchFamily="34" charset="0"/>
                <a:ea typeface="微软雅黑" pitchFamily="34" charset="-122"/>
                <a:cs typeface="微软雅黑" pitchFamily="34" charset="-120"/>
              </a:rPr>
              <a:t>4</a:t>
            </a:r>
            <a:endParaRPr lang="en-US" altLang="zh-CN" sz="7200" dirty="0"/>
          </a:p>
        </p:txBody>
      </p:sp>
      <p:sp>
        <p:nvSpPr>
          <p:cNvPr id="3" name="C_3#6209a90f8.fixed?pid=3d2e456eb&amp;color=255,255,255&amp;vtp=1&amp;bbb=1"/>
          <p:cNvSpPr/>
          <p:nvPr/>
        </p:nvSpPr>
        <p:spPr>
          <a:xfrm>
            <a:off x="0" y="3493008"/>
            <a:ext cx="12188952" cy="768096"/>
          </a:xfrm>
          <a:prstGeom prst="rect">
            <a:avLst/>
          </a:prstGeom>
          <a:noFill/>
          <a:ln/>
        </p:spPr>
        <p:txBody>
          <a:bodyPr wrap="none" lIns="0" tIns="0" rIns="0" bIns="0" rtlCol="0" anchor="ctr"/>
          <a:lstStyle/>
          <a:p>
            <a:pPr algn="ctr" latinLnBrk="1">
              <a:lnSpc>
                <a:spcPts val="5400"/>
              </a:lnSpc>
            </a:pPr>
            <a:r>
              <a:rPr lang="en-US" altLang="zh-CN" sz="4400" b="1" i="0" dirty="0">
                <a:solidFill>
                  <a:srgbClr val="FFFFFF"/>
                </a:solidFill>
                <a:latin typeface="SimHei" pitchFamily="34" charset="0"/>
                <a:ea typeface="SimHei" pitchFamily="34" charset="-122"/>
                <a:cs typeface="SimHei" pitchFamily="34" charset="-120"/>
              </a:rPr>
              <a:t>第四节</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SimHei" pitchFamily="34" charset="0"/>
                <a:ea typeface="SimHei" pitchFamily="34" charset="-122"/>
                <a:cs typeface="SimHei" pitchFamily="34" charset="-120"/>
              </a:rPr>
              <a:t>石油资源与国家安全</a:t>
            </a:r>
            <a:endParaRPr lang="en-US" altLang="zh-CN" sz="4400" dirty="0"/>
          </a:p>
        </p:txBody>
      </p:sp>
      <p:pic>
        <p:nvPicPr>
          <p:cNvPr id="4" name="C_3#6209a90f8.fixed?pid=3d2e456eb&amp;color=0,0,0&amp;tib=255,255,255&amp;vtp=1" descr="preencoded.png"/>
          <p:cNvPicPr>
            <a:picLocks noChangeAspect="1"/>
          </p:cNvPicPr>
          <p:nvPr/>
        </p:nvPicPr>
        <p:blipFill>
          <a:blip r:embed="rId3"/>
          <a:stretch>
            <a:fillRect/>
          </a:stretch>
        </p:blipFill>
        <p:spPr>
          <a:xfrm>
            <a:off x="9939528" y="4507992"/>
            <a:ext cx="402336" cy="438912"/>
          </a:xfrm>
          <a:prstGeom prst="rect">
            <a:avLst/>
          </a:prstGeom>
        </p:spPr>
      </p:pic>
      <p:sp>
        <p:nvSpPr>
          <p:cNvPr id="5" name="C_3_BD#6209a90f8.fixed?pid=3d2e456eb&amp;color=255,255,255&amp;vtp=1&amp;bbb=1"/>
          <p:cNvSpPr/>
          <p:nvPr/>
        </p:nvSpPr>
        <p:spPr>
          <a:xfrm>
            <a:off x="10460736" y="4379944"/>
            <a:ext cx="1709928" cy="566992"/>
          </a:xfrm>
          <a:prstGeom prst="rect">
            <a:avLst/>
          </a:prstGeom>
          <a:noFill/>
          <a:ln/>
        </p:spPr>
        <p:txBody>
          <a:bodyPr wrap="none" lIns="0" tIns="0" rIns="0" bIns="0" rtlCol="0" anchor="ctr"/>
          <a:lstStyle/>
          <a:p>
            <a:pPr algn="l" latinLnBrk="1">
              <a:lnSpc>
                <a:spcPts val="5000"/>
              </a:lnSpc>
            </a:pPr>
            <a:r>
              <a:rPr lang="en-US" altLang="zh-CN" sz="2800" b="1" i="0" dirty="0">
                <a:solidFill>
                  <a:srgbClr val="FFFFFF"/>
                </a:solidFill>
                <a:latin typeface="SimHei" pitchFamily="34" charset="0"/>
                <a:ea typeface="SimHei" pitchFamily="34" charset="-122"/>
                <a:cs typeface="SimHei" pitchFamily="34" charset="-120"/>
              </a:rPr>
              <a:t>刷提升</a:t>
            </a:r>
            <a:endParaRPr lang="en-US" altLang="zh-CN" sz="2800" dirty="0"/>
          </a:p>
        </p:txBody>
      </p:sp>
    </p:spTree>
  </p:cSld>
  <p:clrMapOvr>
    <a:masterClrMapping/>
  </p:clrMapOvr>
  <p:transition>
    <p:fade/>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A88A925-66AD-376B-92BE-58E41A1CCB28}"/>
            </a:ext>
          </a:extLst>
        </p:cNvPr>
        <p:cNvGrpSpPr/>
        <p:nvPr/>
      </p:nvGrpSpPr>
      <p:grpSpPr>
        <a:xfrm>
          <a:off x="0" y="0"/>
          <a:ext cx="0" cy="0"/>
          <a:chOff x="0" y="0"/>
          <a:chExt cx="0" cy="0"/>
        </a:xfrm>
      </p:grpSpPr>
    </p:spTree>
    <p:extLst>
      <p:ext uri="{BB962C8B-B14F-4D97-AF65-F5344CB8AC3E}">
        <p14:creationId xmlns:p14="http://schemas.microsoft.com/office/powerpoint/2010/main" val="357790019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name="Slide 18&amp;si=18">
    <p:spTree>
      <p:nvGrpSpPr>
        <p:cNvPr id="1" name=""/>
        <p:cNvGrpSpPr/>
        <p:nvPr/>
      </p:nvGrpSpPr>
      <p:grpSpPr>
        <a:xfrm>
          <a:off x="0" y="0"/>
          <a:ext cx="0" cy="0"/>
          <a:chOff x="0" y="0"/>
          <a:chExt cx="0" cy="0"/>
        </a:xfrm>
      </p:grpSpPr>
      <p:sp>
        <p:nvSpPr>
          <p:cNvPr id="2" name="QM_4_BD.21_1#d8839a09e?pid=6209a90f8&amp;color=0,0,0&amp;vtp=1&amp;bt=1&amp;bbb=1"/>
          <p:cNvSpPr/>
          <p:nvPr/>
        </p:nvSpPr>
        <p:spPr>
          <a:xfrm>
            <a:off x="722376" y="969264"/>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KaiTi" pitchFamily="34" charset="-122"/>
                <a:cs typeface="Times New Roman" pitchFamily="34" charset="-120"/>
              </a:rPr>
              <a:t>读2010—2020年中国石油供需平衡图，完成下面小题。</a:t>
            </a:r>
            <a:endParaRPr lang="en-US" altLang="zh-CN" sz="2000" dirty="0"/>
          </a:p>
        </p:txBody>
      </p:sp>
      <p:pic>
        <p:nvPicPr>
          <p:cNvPr id="3" name="QM_4_BD.21_2#d8839a09e?pid=6209a90f8&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4562856" y="1511300"/>
            <a:ext cx="3054096" cy="1773936"/>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4" name="QC_5_BD.22_1#ca9f492f4?pid=d8839a09e&amp;color=0,0,0&amp;vtp=1&amp;bt=1&amp;bbb=1">
            <a:extLst>
              <a:ext uri="{FF2B5EF4-FFF2-40B4-BE49-F238E27FC236}">
                <a16:creationId xmlns:a16="http://schemas.microsoft.com/office/drawing/2014/main" id="{22CC4DC8-C368-48E0-1AAF-7AC8E5ADEA3F}"/>
              </a:ext>
            </a:extLst>
          </p:cNvPr>
          <p:cNvSpPr/>
          <p:nvPr/>
        </p:nvSpPr>
        <p:spPr>
          <a:xfrm>
            <a:off x="722376" y="3416300"/>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1.2010—2020</a:t>
            </a:r>
            <a:r>
              <a:rPr lang="en-US" altLang="zh-CN" sz="2000" b="0" i="0">
                <a:solidFill>
                  <a:srgbClr val="000000"/>
                </a:solidFill>
                <a:latin typeface="微软雅黑" pitchFamily="34" charset="0"/>
                <a:ea typeface="微软雅黑" pitchFamily="34" charset="-122"/>
                <a:cs typeface="微软雅黑" pitchFamily="34" charset="-120"/>
              </a:rPr>
              <a:t>年我国(</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5" name="QC_5_AN.23_1#ca9f492f4.bracket?pid=d8839a09e&amp;color=0,0,0&amp;vpa=7&amp;vtp=1">
            <a:extLst>
              <a:ext uri="{FF2B5EF4-FFF2-40B4-BE49-F238E27FC236}">
                <a16:creationId xmlns:a16="http://schemas.microsoft.com/office/drawing/2014/main" id="{D2778B12-3E6C-305C-3EFD-37FE16BC9DD1}"/>
              </a:ext>
            </a:extLst>
          </p:cNvPr>
          <p:cNvSpPr/>
          <p:nvPr/>
        </p:nvSpPr>
        <p:spPr>
          <a:xfrm>
            <a:off x="3351276" y="3416300"/>
            <a:ext cx="385763"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D</a:t>
            </a:r>
            <a:endParaRPr lang="en-US" altLang="zh-CN" sz="2000" dirty="0"/>
          </a:p>
        </p:txBody>
      </p:sp>
      <p:sp>
        <p:nvSpPr>
          <p:cNvPr id="6" name="QC_5_BD.22_2#ca9f492f4?pid=d8839a09e&amp;color=0,0,0&amp;vtp=1&amp;bbb=1">
            <a:extLst>
              <a:ext uri="{FF2B5EF4-FFF2-40B4-BE49-F238E27FC236}">
                <a16:creationId xmlns:a16="http://schemas.microsoft.com/office/drawing/2014/main" id="{087BA5CD-343F-E62B-4BCC-C8894A17964F}"/>
              </a:ext>
            </a:extLst>
          </p:cNvPr>
          <p:cNvSpPr/>
          <p:nvPr/>
        </p:nvSpPr>
        <p:spPr>
          <a:xfrm>
            <a:off x="722376" y="3878961"/>
            <a:ext cx="10753344" cy="843153"/>
          </a:xfrm>
          <a:prstGeom prst="rect">
            <a:avLst/>
          </a:prstGeom>
          <a:noFill/>
          <a:ln/>
        </p:spPr>
        <p:txBody>
          <a:bodyPr wrap="none" lIns="0" tIns="0" rIns="0" bIns="0" rtlCol="0" anchor="t"/>
          <a:lstStyle/>
          <a:p>
            <a:pPr latinLnBrk="1">
              <a:lnSpc>
                <a:spcPts val="3600"/>
              </a:lnSpc>
              <a:tabLst>
                <a:tab pos="5483957" algn="l"/>
              </a:tabLst>
            </a:pPr>
            <a:r>
              <a:rPr lang="en-US" altLang="zh-CN" sz="2000" b="0" i="0">
                <a:solidFill>
                  <a:srgbClr val="000000"/>
                </a:solidFill>
                <a:latin typeface="微软雅黑" pitchFamily="34" charset="0"/>
                <a:ea typeface="微软雅黑" pitchFamily="34" charset="-122"/>
                <a:cs typeface="微软雅黑" pitchFamily="34" charset="-120"/>
              </a:rPr>
              <a:t>①经济保持高速发展的态势</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②石油供应充足</a:t>
            </a:r>
            <a:endParaRPr lang="en-US" altLang="zh-CN" sz="2000" dirty="0"/>
          </a:p>
          <a:p>
            <a:pPr latinLnBrk="1">
              <a:lnSpc>
                <a:spcPts val="3400"/>
              </a:lnSpc>
              <a:tabLst>
                <a:tab pos="5483957" algn="l"/>
              </a:tabLst>
            </a:pPr>
            <a:r>
              <a:rPr lang="en-US" altLang="zh-CN" sz="2000" b="0" i="0">
                <a:solidFill>
                  <a:srgbClr val="000000"/>
                </a:solidFill>
                <a:latin typeface="微软雅黑" pitchFamily="34" charset="0"/>
                <a:ea typeface="微软雅黑" pitchFamily="34" charset="-122"/>
                <a:cs typeface="微软雅黑" pitchFamily="34" charset="-120"/>
              </a:rPr>
              <a:t>③石油产量平稳增长</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④石油对外依赖度越来越高</a:t>
            </a:r>
            <a:endParaRPr lang="en-US" altLang="zh-CN" sz="2000" dirty="0"/>
          </a:p>
        </p:txBody>
      </p:sp>
      <p:sp>
        <p:nvSpPr>
          <p:cNvPr id="7" name="QC_5_BD.22_3#ca9f492f4.choices?pid=d8839a09e&amp;color=0,0,0&amp;vtp=1&amp;bbb=1">
            <a:extLst>
              <a:ext uri="{FF2B5EF4-FFF2-40B4-BE49-F238E27FC236}">
                <a16:creationId xmlns:a16="http://schemas.microsoft.com/office/drawing/2014/main" id="{D6855FE4-E52E-DEC0-46FC-1B5626B8E051}"/>
              </a:ext>
            </a:extLst>
          </p:cNvPr>
          <p:cNvSpPr/>
          <p:nvPr/>
        </p:nvSpPr>
        <p:spPr>
          <a:xfrm>
            <a:off x="722376" y="4768723"/>
            <a:ext cx="10753344" cy="405003"/>
          </a:xfrm>
          <a:prstGeom prst="rect">
            <a:avLst/>
          </a:prstGeom>
          <a:noFill/>
          <a:ln/>
        </p:spPr>
        <p:txBody>
          <a:bodyPr wrap="none" lIns="0" tIns="0" rIns="0" bIns="0" rtlCol="0" anchor="t"/>
          <a:lstStyle/>
          <a:p>
            <a:pPr latinLnBrk="1">
              <a:lnSpc>
                <a:spcPts val="3600"/>
              </a:lnSpc>
              <a:tabLst>
                <a:tab pos="2761029" algn="l"/>
                <a:tab pos="5483957" algn="l"/>
                <a:tab pos="8219586"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.①②</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B.②④</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C.②③</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.①④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fade">
                                      <p:cBhvr>
                                        <p:cTn id="10"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animBg="1"/>
    </p:bldLst>
  </p:timing>
</p:sld>
</file>

<file path=ppt/slides/slide24.xml><?xml version="1.0" encoding="utf-8"?>
<p:sld xmlns:a="http://schemas.openxmlformats.org/drawingml/2006/main" xmlns:r="http://schemas.openxmlformats.org/officeDocument/2006/relationships" xmlns:p="http://schemas.openxmlformats.org/presentationml/2006/main">
  <p:cSld name="Slide 20&amp;si=20">
    <p:spTree>
      <p:nvGrpSpPr>
        <p:cNvPr id="1" name=""/>
        <p:cNvGrpSpPr/>
        <p:nvPr/>
      </p:nvGrpSpPr>
      <p:grpSpPr>
        <a:xfrm>
          <a:off x="0" y="0"/>
          <a:ext cx="0" cy="0"/>
          <a:chOff x="0" y="0"/>
          <a:chExt cx="0" cy="0"/>
        </a:xfrm>
      </p:grpSpPr>
      <p:sp>
        <p:nvSpPr>
          <p:cNvPr id="2" name="QC_5_AS.24_1#ca9f492f4?vop=1&amp;pid=d8839a09e&amp;color=0,0,0&amp;vtp=1&amp;bt=1&amp;bbb=1&amp;hb=1"/>
          <p:cNvSpPr/>
          <p:nvPr/>
        </p:nvSpPr>
        <p:spPr>
          <a:xfrm>
            <a:off x="722376" y="972000"/>
            <a:ext cx="10753344" cy="13261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本题考查读图分析能力。图中数据表明，2010—2020年我国石油消费量增长迅速</a:t>
            </a:r>
            <a:r>
              <a:rPr lang="en-US" altLang="zh-CN" sz="2000" b="0" i="0">
                <a:solidFill>
                  <a:srgbClr val="000000"/>
                </a:solidFill>
                <a:latin typeface="微软雅黑" pitchFamily="34" charset="0"/>
                <a:ea typeface="微软雅黑" pitchFamily="34" charset="-122"/>
                <a:cs typeface="微软雅黑" pitchFamily="34" charset="-120"/>
              </a:rPr>
              <a:t>，但产</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量变化幅度较小</a:t>
            </a:r>
            <a:r>
              <a:rPr lang="en-US" altLang="zh-CN" sz="2000" b="0" i="0" dirty="0">
                <a:solidFill>
                  <a:srgbClr val="000000"/>
                </a:solidFill>
                <a:latin typeface="微软雅黑" pitchFamily="34" charset="0"/>
                <a:ea typeface="微软雅黑" pitchFamily="34" charset="-122"/>
                <a:cs typeface="微软雅黑" pitchFamily="34" charset="-120"/>
              </a:rPr>
              <a:t>，说明我国石油对外依赖度越来越高，②③错误，④正确；</a:t>
            </a:r>
            <a:r>
              <a:rPr lang="en-US" altLang="zh-CN" sz="2000" b="0" i="0">
                <a:solidFill>
                  <a:srgbClr val="000000"/>
                </a:solidFill>
                <a:latin typeface="微软雅黑" pitchFamily="34" charset="0"/>
                <a:ea typeface="微软雅黑" pitchFamily="34" charset="-122"/>
                <a:cs typeface="微软雅黑" pitchFamily="34" charset="-120"/>
              </a:rPr>
              <a:t>石油需求量高速增长，</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说明我国经济高速发展</a:t>
            </a:r>
            <a:r>
              <a:rPr lang="en-US" altLang="zh-CN" sz="2000" b="0" i="0" dirty="0">
                <a:solidFill>
                  <a:srgbClr val="000000"/>
                </a:solidFill>
                <a:latin typeface="微软雅黑" pitchFamily="34" charset="0"/>
                <a:ea typeface="微软雅黑" pitchFamily="34" charset="-122"/>
                <a:cs typeface="微软雅黑" pitchFamily="34" charset="-120"/>
              </a:rPr>
              <a:t>，①正确。故选D。</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A88A925-66AD-376B-92BE-58E41A1CCB28}"/>
            </a:ext>
          </a:extLst>
        </p:cNvPr>
        <p:cNvGrpSpPr/>
        <p:nvPr/>
      </p:nvGrpSpPr>
      <p:grpSpPr>
        <a:xfrm>
          <a:off x="0" y="0"/>
          <a:ext cx="0" cy="0"/>
          <a:chOff x="0" y="0"/>
          <a:chExt cx="0" cy="0"/>
        </a:xfrm>
      </p:grpSpPr>
    </p:spTree>
    <p:extLst>
      <p:ext uri="{BB962C8B-B14F-4D97-AF65-F5344CB8AC3E}">
        <p14:creationId xmlns:p14="http://schemas.microsoft.com/office/powerpoint/2010/main" val="192763606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name="Slide 21&amp;si=21">
    <p:spTree>
      <p:nvGrpSpPr>
        <p:cNvPr id="1" name=""/>
        <p:cNvGrpSpPr/>
        <p:nvPr/>
      </p:nvGrpSpPr>
      <p:grpSpPr>
        <a:xfrm>
          <a:off x="0" y="0"/>
          <a:ext cx="0" cy="0"/>
          <a:chOff x="0" y="0"/>
          <a:chExt cx="0" cy="0"/>
        </a:xfrm>
      </p:grpSpPr>
      <p:sp>
        <p:nvSpPr>
          <p:cNvPr id="2" name="QC_5_BD.25_1#dbf40c8cc?pid=d8839a09e&amp;color=0,0,0&amp;vtp=1&amp;bt=1&amp;bbb=1"/>
          <p:cNvSpPr/>
          <p:nvPr/>
        </p:nvSpPr>
        <p:spPr>
          <a:xfrm>
            <a:off x="722376" y="96926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2.2010—2020年，</a:t>
            </a:r>
            <a:r>
              <a:rPr lang="en-US" altLang="zh-CN" sz="2000" b="0" i="0">
                <a:solidFill>
                  <a:srgbClr val="000000"/>
                </a:solidFill>
                <a:latin typeface="微软雅黑" pitchFamily="34" charset="0"/>
                <a:ea typeface="微软雅黑" pitchFamily="34" charset="-122"/>
                <a:cs typeface="微软雅黑" pitchFamily="34" charset="-120"/>
              </a:rPr>
              <a:t>我国受石油价格上涨冲击较小的工业是(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26_1#dbf40c8cc.bracket?pid=d8839a09e&amp;color=0,0,0&amp;vpa=8&amp;vtp=1"/>
          <p:cNvSpPr/>
          <p:nvPr/>
        </p:nvSpPr>
        <p:spPr>
          <a:xfrm>
            <a:off x="7427976" y="969265"/>
            <a:ext cx="357188"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B</a:t>
            </a:r>
            <a:endParaRPr lang="en-US" altLang="zh-CN" sz="2000" dirty="0"/>
          </a:p>
        </p:txBody>
      </p:sp>
      <p:sp>
        <p:nvSpPr>
          <p:cNvPr id="4" name="QC_5_BD.25_2#dbf40c8cc.choices?pid=d8839a09e&amp;color=0,0,0&amp;vtp=1&amp;bbb=1"/>
          <p:cNvSpPr/>
          <p:nvPr/>
        </p:nvSpPr>
        <p:spPr>
          <a:xfrm>
            <a:off x="722376" y="1430909"/>
            <a:ext cx="10753344" cy="405003"/>
          </a:xfrm>
          <a:prstGeom prst="rect">
            <a:avLst/>
          </a:prstGeom>
          <a:noFill/>
          <a:ln/>
        </p:spPr>
        <p:txBody>
          <a:bodyPr wrap="none" lIns="0" tIns="0" rIns="0" bIns="0" rtlCol="0" anchor="t"/>
          <a:lstStyle/>
          <a:p>
            <a:pPr latinLnBrk="1">
              <a:lnSpc>
                <a:spcPts val="3600"/>
              </a:lnSpc>
              <a:tabLst>
                <a:tab pos="2316529" algn="l"/>
                <a:tab pos="5356957" algn="l"/>
                <a:tab pos="8156086"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.乙烯</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B.小排量汽车</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C.合成树脂</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.合成橡胶</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27.xml><?xml version="1.0" encoding="utf-8"?>
<p:sld xmlns:a="http://schemas.openxmlformats.org/drawingml/2006/main" xmlns:r="http://schemas.openxmlformats.org/officeDocument/2006/relationships" xmlns:p="http://schemas.openxmlformats.org/presentationml/2006/main">
  <p:cSld name="Slide 22&amp;si=22">
    <p:spTree>
      <p:nvGrpSpPr>
        <p:cNvPr id="1" name=""/>
        <p:cNvGrpSpPr/>
        <p:nvPr/>
      </p:nvGrpSpPr>
      <p:grpSpPr>
        <a:xfrm>
          <a:off x="0" y="0"/>
          <a:ext cx="0" cy="0"/>
          <a:chOff x="0" y="0"/>
          <a:chExt cx="0" cy="0"/>
        </a:xfrm>
      </p:grpSpPr>
      <p:sp>
        <p:nvSpPr>
          <p:cNvPr id="2" name="QC_5_AS.27_1#dbf40c8cc?vop=1&amp;pid=d8839a09e&amp;color=0,0,0&amp;vtp=1&amp;bt=1&amp;bbb=1&amp;hb=1"/>
          <p:cNvSpPr/>
          <p:nvPr/>
        </p:nvSpPr>
        <p:spPr>
          <a:xfrm>
            <a:off x="722376" y="972000"/>
            <a:ext cx="10753344" cy="907034"/>
          </a:xfrm>
          <a:prstGeom prst="rect">
            <a:avLst/>
          </a:prstGeom>
          <a:noFill/>
          <a:ln/>
        </p:spPr>
        <p:txBody>
          <a:bodyPr wrap="none" lIns="0" tIns="0" rIns="0" bIns="0" rtlCol="0" anchor="t"/>
          <a:lstStyle/>
          <a:p>
            <a:pPr algn="l" latinLnBrk="1">
              <a:lnSpc>
                <a:spcPts val="4000"/>
              </a:lnSpc>
            </a:pPr>
            <a:r>
              <a:rPr lang="en-US" altLang="zh-CN" sz="2200" b="1" i="0" spc="-50" dirty="0">
                <a:solidFill>
                  <a:srgbClr val="639319"/>
                </a:solidFill>
                <a:latin typeface="微软雅黑" pitchFamily="34" charset="0"/>
                <a:ea typeface="微软雅黑" pitchFamily="34" charset="-122"/>
                <a:cs typeface="微软雅黑" pitchFamily="34" charset="-120"/>
              </a:rPr>
              <a:t>解析</a:t>
            </a:r>
            <a:r>
              <a:rPr lang="en-US" altLang="zh-CN" sz="2200" b="1" i="0" spc="-50" dirty="0">
                <a:solidFill>
                  <a:srgbClr val="639319"/>
                </a:solidFill>
                <a:latin typeface="SimSun" pitchFamily="34" charset="0"/>
                <a:ea typeface="SimSun" pitchFamily="34" charset="-122"/>
                <a:cs typeface="SimSun" pitchFamily="34" charset="-120"/>
              </a:rPr>
              <a:t> </a:t>
            </a:r>
            <a:r>
              <a:rPr lang="en-US" altLang="zh-CN" sz="2000" b="0" i="0" spc="-50" dirty="0">
                <a:solidFill>
                  <a:srgbClr val="000000"/>
                </a:solidFill>
                <a:latin typeface="微软雅黑" pitchFamily="34" charset="0"/>
                <a:ea typeface="微软雅黑" pitchFamily="34" charset="-122"/>
                <a:cs typeface="微软雅黑" pitchFamily="34" charset="-120"/>
              </a:rPr>
              <a:t>本题考查材料分析能力。乙烯、合成树脂、合成橡胶都属于石油工业</a:t>
            </a:r>
            <a:r>
              <a:rPr lang="en-US" altLang="zh-CN" sz="2000" b="0" i="0" spc="-50">
                <a:solidFill>
                  <a:srgbClr val="000000"/>
                </a:solidFill>
                <a:latin typeface="微软雅黑" pitchFamily="34" charset="0"/>
                <a:ea typeface="微软雅黑" pitchFamily="34" charset="-122"/>
                <a:cs typeface="微软雅黑" pitchFamily="34" charset="-120"/>
              </a:rPr>
              <a:t>，受石油价格上涨冲击</a:t>
            </a:r>
          </a:p>
          <a:p>
            <a:pPr latinLnBrk="1">
              <a:lnSpc>
                <a:spcPts val="3500"/>
              </a:lnSpc>
            </a:pPr>
            <a:r>
              <a:rPr lang="en-US" altLang="zh-CN" sz="2000" b="0" i="0" spc="-50">
                <a:solidFill>
                  <a:srgbClr val="000000"/>
                </a:solidFill>
                <a:latin typeface="微软雅黑" pitchFamily="34" charset="0"/>
                <a:ea typeface="微软雅黑" pitchFamily="34" charset="-122"/>
                <a:cs typeface="微软雅黑" pitchFamily="34" charset="-120"/>
              </a:rPr>
              <a:t>较大</a:t>
            </a:r>
            <a:r>
              <a:rPr lang="en-US" altLang="zh-CN" sz="2000" b="0" i="0" spc="-50" dirty="0">
                <a:solidFill>
                  <a:srgbClr val="000000"/>
                </a:solidFill>
                <a:latin typeface="微软雅黑" pitchFamily="34" charset="0"/>
                <a:ea typeface="微软雅黑" pitchFamily="34" charset="-122"/>
                <a:cs typeface="微软雅黑" pitchFamily="34" charset="-120"/>
              </a:rPr>
              <a:t>，A、C、D错误；小排量汽车工业对石油需求量较小，受石油价格上涨冲击相对较小，B正确。</a:t>
            </a:r>
            <a:endParaRPr lang="en-US" altLang="zh-CN" sz="2200" spc="-5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A88A925-66AD-376B-92BE-58E41A1CCB28}"/>
            </a:ext>
          </a:extLst>
        </p:cNvPr>
        <p:cNvGrpSpPr/>
        <p:nvPr/>
      </p:nvGrpSpPr>
      <p:grpSpPr>
        <a:xfrm>
          <a:off x="0" y="0"/>
          <a:ext cx="0" cy="0"/>
          <a:chOff x="0" y="0"/>
          <a:chExt cx="0" cy="0"/>
        </a:xfrm>
      </p:grpSpPr>
    </p:spTree>
    <p:extLst>
      <p:ext uri="{BB962C8B-B14F-4D97-AF65-F5344CB8AC3E}">
        <p14:creationId xmlns:p14="http://schemas.microsoft.com/office/powerpoint/2010/main" val="236667079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name="Slide 23&amp;si=23">
    <p:spTree>
      <p:nvGrpSpPr>
        <p:cNvPr id="1" name=""/>
        <p:cNvGrpSpPr/>
        <p:nvPr/>
      </p:nvGrpSpPr>
      <p:grpSpPr>
        <a:xfrm>
          <a:off x="0" y="0"/>
          <a:ext cx="0" cy="0"/>
          <a:chOff x="0" y="0"/>
          <a:chExt cx="0" cy="0"/>
        </a:xfrm>
      </p:grpSpPr>
      <p:sp>
        <p:nvSpPr>
          <p:cNvPr id="2" name="QM_4_BD.28_1#29bf1e78b?pid=6209a90f8&amp;color=0,0,0&amp;vtp=1&amp;bt=1&amp;bbb=1&amp;hb=1"/>
          <p:cNvSpPr/>
          <p:nvPr/>
        </p:nvSpPr>
        <p:spPr>
          <a:xfrm>
            <a:off x="722376" y="972000"/>
            <a:ext cx="10753344" cy="17575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仿宋" pitchFamily="34" charset="0"/>
                <a:ea typeface="仿宋" pitchFamily="34" charset="-122"/>
                <a:cs typeface="仿宋" pitchFamily="34" charset="-120"/>
              </a:rPr>
              <a:t>[陕西西安2025高二月考]</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楷体" pitchFamily="34" charset="-122"/>
                <a:cs typeface="微软雅黑" pitchFamily="34" charset="-120"/>
              </a:rPr>
              <a:t>我国从</a:t>
            </a:r>
            <a:r>
              <a:rPr lang="en-US" altLang="zh-CN" sz="2000" b="0" i="0" dirty="0">
                <a:solidFill>
                  <a:srgbClr val="000000"/>
                </a:solidFill>
                <a:latin typeface="Times New Roman" pitchFamily="34" charset="0"/>
                <a:ea typeface="KaiTi" pitchFamily="34" charset="-122"/>
                <a:cs typeface="Times New Roman" pitchFamily="34" charset="-120"/>
              </a:rPr>
              <a:t>20</a:t>
            </a:r>
            <a:r>
              <a:rPr lang="en-US" altLang="zh-CN" sz="2000" b="0" i="0" dirty="0">
                <a:solidFill>
                  <a:srgbClr val="000000"/>
                </a:solidFill>
                <a:latin typeface="微软雅黑" pitchFamily="34" charset="0"/>
                <a:ea typeface="楷体" pitchFamily="34" charset="-122"/>
                <a:cs typeface="微软雅黑" pitchFamily="34" charset="-120"/>
              </a:rPr>
              <a:t>世纪末开始由能源净出口国变为能源净进口国</a:t>
            </a:r>
            <a:r>
              <a:rPr lang="en-US" altLang="zh-CN" sz="2000" b="0" i="0" dirty="0">
                <a:solidFill>
                  <a:srgbClr val="000000"/>
                </a:solidFill>
                <a:latin typeface="Times New Roman" pitchFamily="34" charset="0"/>
                <a:ea typeface="KaiTi" pitchFamily="34" charset="-122"/>
                <a:cs typeface="Times New Roman" pitchFamily="34" charset="-120"/>
              </a:rPr>
              <a:t>，2015</a:t>
            </a:r>
            <a:r>
              <a:rPr lang="en-US" altLang="zh-CN" sz="2000" b="0" i="0">
                <a:solidFill>
                  <a:srgbClr val="000000"/>
                </a:solidFill>
                <a:latin typeface="微软雅黑" pitchFamily="34" charset="0"/>
                <a:ea typeface="楷体" pitchFamily="34" charset="-122"/>
                <a:cs typeface="微软雅黑" pitchFamily="34" charset="-120"/>
              </a:rPr>
              <a:t>年以来</a:t>
            </a:r>
            <a:r>
              <a:rPr lang="en-US" altLang="zh-CN" sz="2000" b="0" i="0">
                <a:solidFill>
                  <a:srgbClr val="000000"/>
                </a:solidFill>
                <a:latin typeface="Times New Roman" pitchFamily="34" charset="0"/>
                <a:ea typeface="KaiTi" pitchFamily="34" charset="-122"/>
                <a:cs typeface="Times New Roman" pitchFamily="34" charset="-120"/>
              </a:rPr>
              <a:t>，</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石油对外依存度长期在</a:t>
            </a:r>
            <a:r>
              <a:rPr lang="en-US" altLang="zh-CN" sz="2000" b="0" i="0" dirty="0">
                <a:solidFill>
                  <a:srgbClr val="000000"/>
                </a:solidFill>
                <a:latin typeface="Times New Roman" pitchFamily="34" charset="0"/>
                <a:ea typeface="KaiTi" pitchFamily="34" charset="-122"/>
                <a:cs typeface="Times New Roman" pitchFamily="34" charset="-120"/>
              </a:rPr>
              <a:t>60％</a:t>
            </a:r>
            <a:r>
              <a:rPr lang="en-US" altLang="zh-CN" sz="2000" b="0" i="0" dirty="0">
                <a:solidFill>
                  <a:srgbClr val="000000"/>
                </a:solidFill>
                <a:latin typeface="微软雅黑" pitchFamily="34" charset="0"/>
                <a:ea typeface="楷体" pitchFamily="34" charset="-122"/>
                <a:cs typeface="微软雅黑" pitchFamily="34" charset="-120"/>
              </a:rPr>
              <a:t>以上</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为保障能源安全</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我国规划建设了三条陆上和一条海上油气进</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口通道</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分别为东北</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中</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俄</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通道</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西北</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中国</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中亚</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通道</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西南</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中</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缅</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通道</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以及经</a:t>
            </a:r>
          </a:p>
          <a:p>
            <a:pPr latinLnBrk="1">
              <a:lnSpc>
                <a:spcPts val="3400"/>
              </a:lnSpc>
            </a:pPr>
            <a:r>
              <a:rPr lang="en-US" altLang="zh-CN" sz="2000" b="0" i="0">
                <a:solidFill>
                  <a:srgbClr val="000000"/>
                </a:solidFill>
                <a:latin typeface="微软雅黑" pitchFamily="34" charset="0"/>
                <a:ea typeface="楷体" pitchFamily="34" charset="-122"/>
                <a:cs typeface="微软雅黑" pitchFamily="34" charset="-120"/>
              </a:rPr>
              <a:t>马六甲海峡</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南海的海运通道</a:t>
            </a:r>
            <a:r>
              <a:rPr lang="en-US" altLang="zh-CN" sz="2000" b="0" i="0" dirty="0">
                <a:solidFill>
                  <a:srgbClr val="000000"/>
                </a:solidFill>
                <a:latin typeface="Times New Roman" pitchFamily="34" charset="0"/>
                <a:ea typeface="KaiTi" pitchFamily="34" charset="-122"/>
                <a:cs typeface="Times New Roman" pitchFamily="34" charset="-120"/>
              </a:rPr>
              <a:t>。据此完成下面小题。</a:t>
            </a:r>
            <a:endParaRPr lang="en-US" altLang="zh-CN" sz="2000" dirty="0"/>
          </a:p>
        </p:txBody>
      </p:sp>
      <p:sp>
        <p:nvSpPr>
          <p:cNvPr id="3" name="QC_5_BD.29_1#ee5e0574e?pid=29bf1e78b&amp;color=0,0,0&amp;vtp=1&amp;bbb=1"/>
          <p:cNvSpPr/>
          <p:nvPr/>
        </p:nvSpPr>
        <p:spPr>
          <a:xfrm>
            <a:off x="722376" y="278365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3.我国从20</a:t>
            </a:r>
            <a:r>
              <a:rPr lang="en-US" altLang="zh-CN" sz="2000" b="0" i="0">
                <a:solidFill>
                  <a:srgbClr val="000000"/>
                </a:solidFill>
                <a:latin typeface="微软雅黑" pitchFamily="34" charset="0"/>
                <a:ea typeface="微软雅黑" pitchFamily="34" charset="-122"/>
                <a:cs typeface="微软雅黑" pitchFamily="34" charset="-120"/>
              </a:rPr>
              <a:t>世纪末开始由能源净出口国变为能源净进口国的主要原因是(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4" name="QC_5_AN.30_1#ee5e0574e.bracket?pid=29bf1e78b&amp;color=0,0,0&amp;vpa=9&amp;vtp=1"/>
          <p:cNvSpPr/>
          <p:nvPr/>
        </p:nvSpPr>
        <p:spPr>
          <a:xfrm>
            <a:off x="8797989" y="2783655"/>
            <a:ext cx="355600"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C</a:t>
            </a:r>
            <a:endParaRPr lang="en-US" altLang="zh-CN" sz="2000" dirty="0"/>
          </a:p>
        </p:txBody>
      </p:sp>
      <p:sp>
        <p:nvSpPr>
          <p:cNvPr id="5" name="QC_5_BD.29_2#ee5e0574e.choices?pid=29bf1e78b&amp;color=0,0,0&amp;vtp=1&amp;bbb=1"/>
          <p:cNvSpPr/>
          <p:nvPr/>
        </p:nvSpPr>
        <p:spPr>
          <a:xfrm>
            <a:off x="722376" y="3246443"/>
            <a:ext cx="10753344" cy="843153"/>
          </a:xfrm>
          <a:prstGeom prst="rect">
            <a:avLst/>
          </a:prstGeom>
          <a:noFill/>
          <a:ln/>
        </p:spPr>
        <p:txBody>
          <a:bodyPr wrap="none" lIns="0" tIns="0" rIns="0" bIns="0" rtlCol="0" anchor="t"/>
          <a:lstStyle/>
          <a:p>
            <a:pPr latinLnBrk="1">
              <a:lnSpc>
                <a:spcPts val="3600"/>
              </a:lnSpc>
              <a:tabLst>
                <a:tab pos="5483957" algn="l"/>
              </a:tabLst>
            </a:pPr>
            <a:r>
              <a:rPr lang="en-US" altLang="zh-CN" sz="2000" b="0" i="0" dirty="0">
                <a:solidFill>
                  <a:srgbClr val="000000"/>
                </a:solidFill>
                <a:latin typeface="微软雅黑" pitchFamily="34" charset="0"/>
                <a:ea typeface="微软雅黑" pitchFamily="34" charset="-122"/>
                <a:cs typeface="微软雅黑" pitchFamily="34" charset="-120"/>
              </a:rPr>
              <a:t>A.国内能源储量减少</a:t>
            </a:r>
            <a:r>
              <a:rPr lang="en-US" altLang="zh-CN" sz="2000" b="0" i="0">
                <a:solidFill>
                  <a:srgbClr val="000000"/>
                </a:solidFill>
                <a:latin typeface="微软雅黑" pitchFamily="34" charset="0"/>
                <a:ea typeface="微软雅黑" pitchFamily="34" charset="-122"/>
                <a:cs typeface="微软雅黑" pitchFamily="34" charset="-120"/>
              </a:rPr>
              <a:t>，已近枯竭</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.进口能源的价格比国产能源要低</a:t>
            </a:r>
            <a:endParaRPr lang="en-US" altLang="zh-CN" sz="2000" dirty="0"/>
          </a:p>
          <a:p>
            <a:pPr latinLnBrk="1">
              <a:lnSpc>
                <a:spcPts val="3400"/>
              </a:lnSpc>
              <a:tabLst>
                <a:tab pos="5483957" algn="l"/>
              </a:tabLst>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.经济快速发展</a:t>
            </a:r>
            <a:r>
              <a:rPr lang="en-US" altLang="zh-CN" sz="2000" b="0" i="0">
                <a:solidFill>
                  <a:srgbClr val="000000"/>
                </a:solidFill>
                <a:latin typeface="微软雅黑" pitchFamily="34" charset="0"/>
                <a:ea typeface="微软雅黑" pitchFamily="34" charset="-122"/>
                <a:cs typeface="微软雅黑" pitchFamily="34" charset="-120"/>
              </a:rPr>
              <a:t>，能源需求量剧增</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.国际市场的能源品质更优</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A88A925-66AD-376B-92BE-58E41A1CCB28}"/>
            </a:ext>
          </a:extLst>
        </p:cNvPr>
        <p:cNvGrpSpPr/>
        <p:nvPr/>
      </p:nvGrpSpPr>
      <p:grpSpPr>
        <a:xfrm>
          <a:off x="0" y="0"/>
          <a:ext cx="0" cy="0"/>
          <a:chOff x="0" y="0"/>
          <a:chExt cx="0" cy="0"/>
        </a:xfrm>
      </p:grpSpPr>
    </p:spTree>
    <p:extLst>
      <p:ext uri="{BB962C8B-B14F-4D97-AF65-F5344CB8AC3E}">
        <p14:creationId xmlns:p14="http://schemas.microsoft.com/office/powerpoint/2010/main" val="397089137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name="Slide 24&amp;si=24">
    <p:spTree>
      <p:nvGrpSpPr>
        <p:cNvPr id="1" name=""/>
        <p:cNvGrpSpPr/>
        <p:nvPr/>
      </p:nvGrpSpPr>
      <p:grpSpPr>
        <a:xfrm>
          <a:off x="0" y="0"/>
          <a:ext cx="0" cy="0"/>
          <a:chOff x="0" y="0"/>
          <a:chExt cx="0" cy="0"/>
        </a:xfrm>
      </p:grpSpPr>
      <p:sp>
        <p:nvSpPr>
          <p:cNvPr id="2" name="QC_5_AS.31_1#ee5e0574e?vop=1&amp;pid=29bf1e78b&amp;color=0,0,0&amp;vtp=1&amp;bt=1&amp;bbb=1&amp;hb=1"/>
          <p:cNvSpPr/>
          <p:nvPr/>
        </p:nvSpPr>
        <p:spPr>
          <a:xfrm>
            <a:off x="722376" y="972000"/>
            <a:ext cx="10753344" cy="13261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本题考查我国能源供需现状。国内能源储量还没有接近枯竭，A错误；20世纪80</a:t>
            </a:r>
            <a:r>
              <a:rPr lang="en-US" altLang="zh-CN" sz="2000" b="0" i="0">
                <a:solidFill>
                  <a:srgbClr val="000000"/>
                </a:solidFill>
                <a:latin typeface="微软雅黑" pitchFamily="34" charset="0"/>
                <a:ea typeface="微软雅黑" pitchFamily="34" charset="-122"/>
                <a:cs typeface="微软雅黑" pitchFamily="34" charset="-120"/>
              </a:rPr>
              <a:t>年代以后，</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我国经济高速发展</a:t>
            </a:r>
            <a:r>
              <a:rPr lang="en-US" altLang="zh-CN" sz="2000" b="0" i="0" dirty="0">
                <a:solidFill>
                  <a:srgbClr val="000000"/>
                </a:solidFill>
                <a:latin typeface="微软雅黑" pitchFamily="34" charset="0"/>
                <a:ea typeface="微软雅黑" pitchFamily="34" charset="-122"/>
                <a:cs typeface="微软雅黑" pitchFamily="34" charset="-120"/>
              </a:rPr>
              <a:t>，对能源的需求量大幅增加，国内能源供应紧张</a:t>
            </a:r>
            <a:r>
              <a:rPr lang="en-US" altLang="zh-CN" sz="2000" b="0" i="0">
                <a:solidFill>
                  <a:srgbClr val="000000"/>
                </a:solidFill>
                <a:latin typeface="微软雅黑" pitchFamily="34" charset="0"/>
                <a:ea typeface="微软雅黑" pitchFamily="34" charset="-122"/>
                <a:cs typeface="微软雅黑" pitchFamily="34" charset="-120"/>
              </a:rPr>
              <a:t>，使我国由能源净出口国变为</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能源净进口国</a:t>
            </a:r>
            <a:r>
              <a:rPr lang="en-US" altLang="zh-CN" sz="2000" b="0" i="0" dirty="0">
                <a:solidFill>
                  <a:srgbClr val="000000"/>
                </a:solidFill>
                <a:latin typeface="微软雅黑" pitchFamily="34" charset="0"/>
                <a:ea typeface="微软雅黑" pitchFamily="34" charset="-122"/>
                <a:cs typeface="微软雅黑" pitchFamily="34" charset="-120"/>
              </a:rPr>
              <a:t>，与进口能源的价格和品质关系较小，C正确，B、D错误。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A88A925-66AD-376B-92BE-58E41A1CCB28}"/>
            </a:ext>
          </a:extLst>
        </p:cNvPr>
        <p:cNvGrpSpPr/>
        <p:nvPr/>
      </p:nvGrpSpPr>
      <p:grpSpPr>
        <a:xfrm>
          <a:off x="0" y="0"/>
          <a:ext cx="0" cy="0"/>
          <a:chOff x="0" y="0"/>
          <a:chExt cx="0" cy="0"/>
        </a:xfrm>
      </p:grpSpPr>
    </p:spTree>
    <p:extLst>
      <p:ext uri="{BB962C8B-B14F-4D97-AF65-F5344CB8AC3E}">
        <p14:creationId xmlns:p14="http://schemas.microsoft.com/office/powerpoint/2010/main" val="237289125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name="Slide 25&amp;si=25">
    <p:spTree>
      <p:nvGrpSpPr>
        <p:cNvPr id="1" name=""/>
        <p:cNvGrpSpPr/>
        <p:nvPr/>
      </p:nvGrpSpPr>
      <p:grpSpPr>
        <a:xfrm>
          <a:off x="0" y="0"/>
          <a:ext cx="0" cy="0"/>
          <a:chOff x="0" y="0"/>
          <a:chExt cx="0" cy="0"/>
        </a:xfrm>
      </p:grpSpPr>
      <p:sp>
        <p:nvSpPr>
          <p:cNvPr id="2" name="QC_5_BD.32_1#5102e34d2?pid=29bf1e78b&amp;color=0,0,0&amp;vtp=1&amp;bt=1&amp;bbb=1"/>
          <p:cNvSpPr/>
          <p:nvPr/>
        </p:nvSpPr>
        <p:spPr>
          <a:xfrm>
            <a:off x="722376" y="96926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4.</a:t>
            </a:r>
            <a:r>
              <a:rPr lang="en-US" altLang="zh-CN" sz="2000" b="0" i="0">
                <a:solidFill>
                  <a:srgbClr val="000000"/>
                </a:solidFill>
                <a:latin typeface="微软雅黑" pitchFamily="34" charset="0"/>
                <a:ea typeface="微软雅黑" pitchFamily="34" charset="-122"/>
                <a:cs typeface="微软雅黑" pitchFamily="34" charset="-120"/>
              </a:rPr>
              <a:t>我国保障能源进口安全的可行性措施是(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33_1#5102e34d2.bracket?pid=29bf1e78b&amp;color=0,0,0&amp;vpa=10&amp;vtp=1"/>
          <p:cNvSpPr/>
          <p:nvPr/>
        </p:nvSpPr>
        <p:spPr>
          <a:xfrm>
            <a:off x="5438839" y="969265"/>
            <a:ext cx="385763"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D</a:t>
            </a:r>
            <a:endParaRPr lang="en-US" altLang="zh-CN" sz="2000" dirty="0"/>
          </a:p>
        </p:txBody>
      </p:sp>
      <p:sp>
        <p:nvSpPr>
          <p:cNvPr id="4" name="QC_5_BD.32_2#5102e34d2.choices?pid=29bf1e78b&amp;color=0,0,0&amp;vtp=1&amp;bbb=1"/>
          <p:cNvSpPr/>
          <p:nvPr/>
        </p:nvSpPr>
        <p:spPr>
          <a:xfrm>
            <a:off x="722376" y="1436497"/>
            <a:ext cx="10753344" cy="843153"/>
          </a:xfrm>
          <a:prstGeom prst="rect">
            <a:avLst/>
          </a:prstGeom>
          <a:noFill/>
          <a:ln/>
        </p:spPr>
        <p:txBody>
          <a:bodyPr wrap="none" lIns="0" tIns="0" rIns="0" bIns="0" rtlCol="0" anchor="t"/>
          <a:lstStyle/>
          <a:p>
            <a:pPr latinLnBrk="1">
              <a:lnSpc>
                <a:spcPts val="3600"/>
              </a:lnSpc>
              <a:tabLst>
                <a:tab pos="5483957"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.将进口煤炭改为进口石油</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.取消海运，扩大陆地管道运输规模</a:t>
            </a:r>
            <a:endParaRPr lang="en-US" altLang="zh-CN" sz="2000" dirty="0"/>
          </a:p>
          <a:p>
            <a:pPr latinLnBrk="1">
              <a:lnSpc>
                <a:spcPts val="3400"/>
              </a:lnSpc>
              <a:tabLst>
                <a:tab pos="5483957" algn="l"/>
              </a:tabLst>
            </a:pPr>
            <a:r>
              <a:rPr lang="en-US" altLang="zh-CN" sz="2000" b="0" i="0">
                <a:solidFill>
                  <a:srgbClr val="000000"/>
                </a:solidFill>
                <a:latin typeface="微软雅黑" pitchFamily="34" charset="0"/>
                <a:ea typeface="微软雅黑" pitchFamily="34" charset="-122"/>
                <a:cs typeface="微软雅黑" pitchFamily="34" charset="-120"/>
              </a:rPr>
              <a:t>C.增加海上石油运输的护卫</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.实施能源进口区域、渠道多元化</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33.xml><?xml version="1.0" encoding="utf-8"?>
<p:sld xmlns:a="http://schemas.openxmlformats.org/drawingml/2006/main" xmlns:r="http://schemas.openxmlformats.org/officeDocument/2006/relationships" xmlns:p="http://schemas.openxmlformats.org/presentationml/2006/main">
  <p:cSld name="Slide 26&amp;si=26">
    <p:spTree>
      <p:nvGrpSpPr>
        <p:cNvPr id="1" name=""/>
        <p:cNvGrpSpPr/>
        <p:nvPr/>
      </p:nvGrpSpPr>
      <p:grpSpPr>
        <a:xfrm>
          <a:off x="0" y="0"/>
          <a:ext cx="0" cy="0"/>
          <a:chOff x="0" y="0"/>
          <a:chExt cx="0" cy="0"/>
        </a:xfrm>
      </p:grpSpPr>
      <p:sp>
        <p:nvSpPr>
          <p:cNvPr id="2" name="QC_5_AS.34_1#5102e34d2?vop=1&amp;pid=29bf1e78b&amp;color=0,0,0&amp;vtp=1&amp;bt=1&amp;bbb=1&amp;hb=1"/>
          <p:cNvSpPr/>
          <p:nvPr/>
        </p:nvSpPr>
        <p:spPr>
          <a:xfrm>
            <a:off x="722376" y="972000"/>
            <a:ext cx="10753344" cy="13261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本题考查保障能源安全的措施。我国煤炭产量大，主要进口石油而非煤炭，A错误</a:t>
            </a:r>
            <a:r>
              <a:rPr lang="en-US" altLang="zh-CN" sz="2000" b="0" i="0">
                <a:solidFill>
                  <a:srgbClr val="000000"/>
                </a:solidFill>
                <a:latin typeface="微软雅黑" pitchFamily="34" charset="0"/>
                <a:ea typeface="微软雅黑" pitchFamily="34" charset="-122"/>
                <a:cs typeface="微软雅黑" pitchFamily="34" charset="-120"/>
              </a:rPr>
              <a:t>；取消</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海运不符合实际情况</a:t>
            </a:r>
            <a:r>
              <a:rPr lang="en-US" altLang="zh-CN" sz="2000" b="0" i="0" dirty="0">
                <a:solidFill>
                  <a:srgbClr val="000000"/>
                </a:solidFill>
                <a:latin typeface="微软雅黑" pitchFamily="34" charset="0"/>
                <a:ea typeface="微软雅黑" pitchFamily="34" charset="-122"/>
                <a:cs typeface="微软雅黑" pitchFamily="34" charset="-120"/>
              </a:rPr>
              <a:t>，B错误；增加海上石油运输的护卫，会大幅度增加成本，C错误</a:t>
            </a:r>
            <a:r>
              <a:rPr lang="en-US" altLang="zh-CN" sz="2000" b="0" i="0">
                <a:solidFill>
                  <a:srgbClr val="000000"/>
                </a:solidFill>
                <a:latin typeface="微软雅黑" pitchFamily="34" charset="0"/>
                <a:ea typeface="微软雅黑" pitchFamily="34" charset="-122"/>
                <a:cs typeface="微软雅黑" pitchFamily="34" charset="-120"/>
              </a:rPr>
              <a:t>；能源进口</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区域</a:t>
            </a:r>
            <a:r>
              <a:rPr lang="en-US" altLang="zh-CN" sz="2000" b="0" i="0" dirty="0">
                <a:solidFill>
                  <a:srgbClr val="000000"/>
                </a:solidFill>
                <a:latin typeface="微软雅黑" pitchFamily="34" charset="0"/>
                <a:ea typeface="微软雅黑" pitchFamily="34" charset="-122"/>
                <a:cs typeface="微软雅黑" pitchFamily="34" charset="-120"/>
              </a:rPr>
              <a:t>、渠道多元化，可以减小能源进口“受制于人”的风险，D正确。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A88A925-66AD-376B-92BE-58E41A1CCB28}"/>
            </a:ext>
          </a:extLst>
        </p:cNvPr>
        <p:cNvGrpSpPr/>
        <p:nvPr/>
      </p:nvGrpSpPr>
      <p:grpSpPr>
        <a:xfrm>
          <a:off x="0" y="0"/>
          <a:ext cx="0" cy="0"/>
          <a:chOff x="0" y="0"/>
          <a:chExt cx="0" cy="0"/>
        </a:xfrm>
      </p:grpSpPr>
    </p:spTree>
    <p:extLst>
      <p:ext uri="{BB962C8B-B14F-4D97-AF65-F5344CB8AC3E}">
        <p14:creationId xmlns:p14="http://schemas.microsoft.com/office/powerpoint/2010/main" val="4085047082"/>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name="Slide 27&amp;si=27">
    <p:spTree>
      <p:nvGrpSpPr>
        <p:cNvPr id="1" name=""/>
        <p:cNvGrpSpPr/>
        <p:nvPr/>
      </p:nvGrpSpPr>
      <p:grpSpPr>
        <a:xfrm>
          <a:off x="0" y="0"/>
          <a:ext cx="0" cy="0"/>
          <a:chOff x="0" y="0"/>
          <a:chExt cx="0" cy="0"/>
        </a:xfrm>
      </p:grpSpPr>
      <p:sp>
        <p:nvSpPr>
          <p:cNvPr id="2" name="QC_5_BD.35_1#1263f4014?pid=29bf1e78b&amp;color=0,0,0&amp;vtp=1&amp;bt=1&amp;bbb=1"/>
          <p:cNvSpPr/>
          <p:nvPr/>
        </p:nvSpPr>
        <p:spPr>
          <a:xfrm>
            <a:off x="722376" y="96926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5.为保障能源战略供给，</a:t>
            </a:r>
            <a:r>
              <a:rPr lang="en-US" altLang="zh-CN" sz="2000" b="0" i="0">
                <a:solidFill>
                  <a:srgbClr val="000000"/>
                </a:solidFill>
                <a:latin typeface="微软雅黑" pitchFamily="34" charset="0"/>
                <a:ea typeface="微软雅黑" pitchFamily="34" charset="-122"/>
                <a:cs typeface="微软雅黑" pitchFamily="34" charset="-120"/>
              </a:rPr>
              <a:t>我国应该(</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36_1#1263f4014.bracket?pid=29bf1e78b&amp;color=0,0,0&amp;vpa=11&amp;vtp=1"/>
          <p:cNvSpPr/>
          <p:nvPr/>
        </p:nvSpPr>
        <p:spPr>
          <a:xfrm>
            <a:off x="4689539" y="969265"/>
            <a:ext cx="357188"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B</a:t>
            </a:r>
            <a:endParaRPr lang="en-US" altLang="zh-CN" sz="2000" dirty="0"/>
          </a:p>
        </p:txBody>
      </p:sp>
      <p:sp>
        <p:nvSpPr>
          <p:cNvPr id="4" name="QC_5_BD.35_2#1263f4014.choices?pid=29bf1e78b&amp;color=0,0,0&amp;vtp=1&amp;bbb=1"/>
          <p:cNvSpPr/>
          <p:nvPr/>
        </p:nvSpPr>
        <p:spPr>
          <a:xfrm>
            <a:off x="722376" y="1436497"/>
            <a:ext cx="10753344" cy="843153"/>
          </a:xfrm>
          <a:prstGeom prst="rect">
            <a:avLst/>
          </a:prstGeom>
          <a:noFill/>
          <a:ln/>
        </p:spPr>
        <p:txBody>
          <a:bodyPr wrap="none" lIns="0" tIns="0" rIns="0" bIns="0" rtlCol="0" anchor="t"/>
          <a:lstStyle/>
          <a:p>
            <a:pPr latinLnBrk="1">
              <a:lnSpc>
                <a:spcPts val="3600"/>
              </a:lnSpc>
              <a:tabLst>
                <a:tab pos="5483957" algn="l"/>
              </a:tabLst>
            </a:pPr>
            <a:r>
              <a:rPr lang="en-US" altLang="zh-CN" sz="2000" b="0" i="0" dirty="0">
                <a:solidFill>
                  <a:srgbClr val="000000"/>
                </a:solidFill>
                <a:latin typeface="微软雅黑" pitchFamily="34" charset="0"/>
                <a:ea typeface="微软雅黑" pitchFamily="34" charset="-122"/>
                <a:cs typeface="微软雅黑" pitchFamily="34" charset="-120"/>
              </a:rPr>
              <a:t>A.加快新能源开发</a:t>
            </a:r>
            <a:r>
              <a:rPr lang="en-US" altLang="zh-CN" sz="2000" b="0" i="0">
                <a:solidFill>
                  <a:srgbClr val="000000"/>
                </a:solidFill>
                <a:latin typeface="微软雅黑" pitchFamily="34" charset="0"/>
                <a:ea typeface="微软雅黑" pitchFamily="34" charset="-122"/>
                <a:cs typeface="微软雅黑" pitchFamily="34" charset="-120"/>
              </a:rPr>
              <a:t>，取代常规能源</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.建立石油储备基地，增加能源储备</a:t>
            </a:r>
            <a:endParaRPr lang="en-US" altLang="zh-CN" sz="2000" dirty="0"/>
          </a:p>
          <a:p>
            <a:pPr latinLnBrk="1">
              <a:lnSpc>
                <a:spcPts val="3400"/>
              </a:lnSpc>
              <a:tabLst>
                <a:tab pos="5483957" algn="l"/>
              </a:tabLst>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.完善高铁运输网</a:t>
            </a:r>
            <a:r>
              <a:rPr lang="en-US" altLang="zh-CN" sz="2000" b="0" i="0">
                <a:solidFill>
                  <a:srgbClr val="000000"/>
                </a:solidFill>
                <a:latin typeface="微软雅黑" pitchFamily="34" charset="0"/>
                <a:ea typeface="微软雅黑" pitchFamily="34" charset="-122"/>
                <a:cs typeface="微软雅黑" pitchFamily="34" charset="-120"/>
              </a:rPr>
              <a:t>，合理调配能源</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.加强能源保护，禁止国内能源开发</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36.xml><?xml version="1.0" encoding="utf-8"?>
<p:sld xmlns:a="http://schemas.openxmlformats.org/drawingml/2006/main" xmlns:r="http://schemas.openxmlformats.org/officeDocument/2006/relationships" xmlns:p="http://schemas.openxmlformats.org/presentationml/2006/main">
  <p:cSld name="Slide 28&amp;si=28">
    <p:spTree>
      <p:nvGrpSpPr>
        <p:cNvPr id="1" name=""/>
        <p:cNvGrpSpPr/>
        <p:nvPr/>
      </p:nvGrpSpPr>
      <p:grpSpPr>
        <a:xfrm>
          <a:off x="0" y="0"/>
          <a:ext cx="0" cy="0"/>
          <a:chOff x="0" y="0"/>
          <a:chExt cx="0" cy="0"/>
        </a:xfrm>
      </p:grpSpPr>
      <p:sp>
        <p:nvSpPr>
          <p:cNvPr id="2" name="QC_5_AS.37_1#1263f4014?vop=1&amp;pid=29bf1e78b&amp;color=0,0,0&amp;vtp=1&amp;bt=1&amp;bbb=1&amp;hb=1"/>
          <p:cNvSpPr/>
          <p:nvPr/>
        </p:nvSpPr>
        <p:spPr>
          <a:xfrm>
            <a:off x="722376" y="972000"/>
            <a:ext cx="10753344" cy="13261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本题考查保障我国能源安全的措施。新能源短期不可能完全取代常规能源</a:t>
            </a:r>
            <a:r>
              <a:rPr lang="en-US" altLang="zh-CN" sz="2000" b="0" i="0">
                <a:solidFill>
                  <a:srgbClr val="000000"/>
                </a:solidFill>
                <a:latin typeface="微软雅黑" pitchFamily="34" charset="0"/>
                <a:ea typeface="微软雅黑" pitchFamily="34" charset="-122"/>
                <a:cs typeface="微软雅黑" pitchFamily="34" charset="-120"/>
              </a:rPr>
              <a:t>，总的能源消费</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需求并未下降</a:t>
            </a:r>
            <a:r>
              <a:rPr lang="en-US" altLang="zh-CN" sz="2000" b="0" i="0" dirty="0">
                <a:solidFill>
                  <a:srgbClr val="000000"/>
                </a:solidFill>
                <a:latin typeface="微软雅黑" pitchFamily="34" charset="0"/>
                <a:ea typeface="微软雅黑" pitchFamily="34" charset="-122"/>
                <a:cs typeface="微软雅黑" pitchFamily="34" charset="-120"/>
              </a:rPr>
              <a:t>，A错误；为保障能源战略供给，我国应该建立石油储备基地，增加能源储备，</a:t>
            </a:r>
            <a:r>
              <a:rPr lang="en-US" altLang="zh-CN" sz="2000" b="0" i="0">
                <a:solidFill>
                  <a:srgbClr val="000000"/>
                </a:solidFill>
                <a:latin typeface="微软雅黑" pitchFamily="34" charset="0"/>
                <a:ea typeface="微软雅黑" pitchFamily="34" charset="-122"/>
                <a:cs typeface="微软雅黑" pitchFamily="34" charset="-120"/>
              </a:rPr>
              <a:t>B正</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确</a:t>
            </a:r>
            <a:r>
              <a:rPr lang="en-US" altLang="zh-CN" sz="2000" b="0" i="0" dirty="0">
                <a:solidFill>
                  <a:srgbClr val="000000"/>
                </a:solidFill>
                <a:latin typeface="微软雅黑" pitchFamily="34" charset="0"/>
                <a:ea typeface="微软雅黑" pitchFamily="34" charset="-122"/>
                <a:cs typeface="微软雅黑" pitchFamily="34" charset="-120"/>
              </a:rPr>
              <a:t>；高铁以客运为主，C错误；禁止国内能源开发不符合实际，D错误。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A88A925-66AD-376B-92BE-58E41A1CCB28}"/>
            </a:ext>
          </a:extLst>
        </p:cNvPr>
        <p:cNvGrpSpPr/>
        <p:nvPr/>
      </p:nvGrpSpPr>
      <p:grpSpPr>
        <a:xfrm>
          <a:off x="0" y="0"/>
          <a:ext cx="0" cy="0"/>
          <a:chOff x="0" y="0"/>
          <a:chExt cx="0" cy="0"/>
        </a:xfrm>
      </p:grpSpPr>
    </p:spTree>
    <p:extLst>
      <p:ext uri="{BB962C8B-B14F-4D97-AF65-F5344CB8AC3E}">
        <p14:creationId xmlns:p14="http://schemas.microsoft.com/office/powerpoint/2010/main" val="3858967272"/>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name="Slide 29&amp;si=29">
    <p:spTree>
      <p:nvGrpSpPr>
        <p:cNvPr id="1" name=""/>
        <p:cNvGrpSpPr/>
        <p:nvPr/>
      </p:nvGrpSpPr>
      <p:grpSpPr>
        <a:xfrm>
          <a:off x="0" y="0"/>
          <a:ext cx="0" cy="0"/>
          <a:chOff x="0" y="0"/>
          <a:chExt cx="0" cy="0"/>
        </a:xfrm>
      </p:grpSpPr>
      <p:pic>
        <p:nvPicPr>
          <p:cNvPr id="2" name="QM_4_BD.38_1#3a3fde2b1?htil=1&amp;pid=6209a90f8&amp;color=0,0,0&amp;tib=255,255,255&amp;vtp=1&amp;hs=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7332901" y="1026864"/>
            <a:ext cx="4069080" cy="2212848"/>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QM_4_BD.38_2#3a3fde2b1?htil=1&amp;pid=6209a90f8&amp;color=0,0,0&amp;vtp=1&amp;bt=1&amp;bbb=1&amp;hb=1&amp;hs=1"/>
          <p:cNvSpPr/>
          <p:nvPr/>
        </p:nvSpPr>
        <p:spPr>
          <a:xfrm>
            <a:off x="722376" y="972000"/>
            <a:ext cx="6556248" cy="17575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仿宋" pitchFamily="34" charset="0"/>
                <a:ea typeface="仿宋" pitchFamily="34" charset="-122"/>
                <a:cs typeface="仿宋" pitchFamily="34" charset="-120"/>
              </a:rPr>
              <a:t>[黑龙江牡丹江2025高二月考]</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楷体" pitchFamily="34" charset="-122"/>
                <a:cs typeface="微软雅黑" pitchFamily="34" charset="-120"/>
              </a:rPr>
              <a:t>国家统计局数据显示</a:t>
            </a:r>
            <a:r>
              <a:rPr lang="en-US" altLang="zh-CN" sz="2000" b="0" i="0">
                <a:solidFill>
                  <a:srgbClr val="000000"/>
                </a:solidFill>
                <a:latin typeface="Times New Roman" pitchFamily="34" charset="0"/>
                <a:ea typeface="KaiTi" pitchFamily="34" charset="-122"/>
                <a:cs typeface="Times New Roman" pitchFamily="34" charset="-120"/>
              </a:rPr>
              <a:t>，2024</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年我国进口原油</a:t>
            </a:r>
            <a:r>
              <a:rPr lang="en-US" altLang="zh-CN" sz="2000" b="0" i="0" dirty="0">
                <a:solidFill>
                  <a:srgbClr val="000000"/>
                </a:solidFill>
                <a:latin typeface="Times New Roman" pitchFamily="34" charset="0"/>
                <a:ea typeface="KaiTi" pitchFamily="34" charset="-122"/>
                <a:cs typeface="Times New Roman" pitchFamily="34" charset="-120"/>
              </a:rPr>
              <a:t>55</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KaiTi" pitchFamily="34" charset="-122"/>
                <a:cs typeface="Times New Roman" pitchFamily="34" charset="-120"/>
              </a:rPr>
              <a:t>342</a:t>
            </a:r>
            <a:r>
              <a:rPr lang="en-US" altLang="zh-CN" sz="2000" b="0" i="0" dirty="0">
                <a:solidFill>
                  <a:srgbClr val="000000"/>
                </a:solidFill>
                <a:latin typeface="微软雅黑" pitchFamily="34" charset="0"/>
                <a:ea typeface="楷体" pitchFamily="34" charset="-122"/>
                <a:cs typeface="微软雅黑" pitchFamily="34" charset="-120"/>
              </a:rPr>
              <a:t>万吨</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同比下降</a:t>
            </a:r>
            <a:r>
              <a:rPr lang="en-US" altLang="zh-CN" sz="2000" b="0" i="0" dirty="0">
                <a:solidFill>
                  <a:srgbClr val="000000"/>
                </a:solidFill>
                <a:latin typeface="Times New Roman" pitchFamily="34" charset="0"/>
                <a:ea typeface="KaiTi" pitchFamily="34" charset="-122"/>
                <a:cs typeface="Times New Roman" pitchFamily="34" charset="-120"/>
              </a:rPr>
              <a:t>1.9</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对外依存度</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为</a:t>
            </a:r>
            <a:r>
              <a:rPr lang="en-US" altLang="zh-CN" sz="2000" b="0" i="0" dirty="0">
                <a:solidFill>
                  <a:srgbClr val="000000"/>
                </a:solidFill>
                <a:latin typeface="Times New Roman" pitchFamily="34" charset="0"/>
                <a:ea typeface="KaiTi" pitchFamily="34" charset="-122"/>
                <a:cs typeface="Times New Roman" pitchFamily="34" charset="-120"/>
              </a:rPr>
              <a:t>71.9%，</a:t>
            </a:r>
            <a:r>
              <a:rPr lang="en-US" altLang="zh-CN" sz="2000" b="0" i="0" dirty="0">
                <a:solidFill>
                  <a:srgbClr val="000000"/>
                </a:solidFill>
                <a:latin typeface="微软雅黑" pitchFamily="34" charset="0"/>
                <a:ea typeface="楷体" pitchFamily="34" charset="-122"/>
                <a:cs typeface="微软雅黑" pitchFamily="34" charset="-120"/>
              </a:rPr>
              <a:t>同比下降</a:t>
            </a:r>
            <a:r>
              <a:rPr lang="en-US" altLang="zh-CN" sz="2000" b="0" i="0" dirty="0">
                <a:solidFill>
                  <a:srgbClr val="000000"/>
                </a:solidFill>
                <a:latin typeface="Times New Roman" pitchFamily="34" charset="0"/>
                <a:ea typeface="KaiTi" pitchFamily="34" charset="-122"/>
                <a:cs typeface="Times New Roman" pitchFamily="34" charset="-120"/>
              </a:rPr>
              <a:t>0.5</a:t>
            </a:r>
            <a:r>
              <a:rPr lang="en-US" altLang="zh-CN" sz="2000" b="0" i="0" dirty="0">
                <a:solidFill>
                  <a:srgbClr val="000000"/>
                </a:solidFill>
                <a:latin typeface="微软雅黑" pitchFamily="34" charset="0"/>
                <a:ea typeface="楷体" pitchFamily="34" charset="-122"/>
                <a:cs typeface="微软雅黑" pitchFamily="34" charset="-120"/>
              </a:rPr>
              <a:t>个百分点</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下图为</a:t>
            </a:r>
            <a:r>
              <a:rPr lang="en-US" altLang="zh-CN" sz="2000" b="0" i="0">
                <a:solidFill>
                  <a:srgbClr val="000000"/>
                </a:solidFill>
                <a:latin typeface="Times New Roman" pitchFamily="34" charset="0"/>
                <a:ea typeface="KaiTi" pitchFamily="34" charset="-122"/>
                <a:cs typeface="Times New Roman" pitchFamily="34" charset="-120"/>
              </a:rPr>
              <a:t>2014—2024</a:t>
            </a:r>
            <a:r>
              <a:rPr lang="en-US" altLang="zh-CN" sz="2000" b="0" i="0">
                <a:solidFill>
                  <a:srgbClr val="000000"/>
                </a:solidFill>
                <a:latin typeface="微软雅黑" pitchFamily="34" charset="0"/>
                <a:ea typeface="楷体" pitchFamily="34" charset="-122"/>
                <a:cs typeface="微软雅黑" pitchFamily="34" charset="-120"/>
              </a:rPr>
              <a:t>年我</a:t>
            </a:r>
          </a:p>
          <a:p>
            <a:pPr latinLnBrk="1">
              <a:lnSpc>
                <a:spcPts val="3400"/>
              </a:lnSpc>
            </a:pPr>
            <a:r>
              <a:rPr lang="en-US" altLang="zh-CN" sz="2000" b="0" i="0">
                <a:solidFill>
                  <a:srgbClr val="000000"/>
                </a:solidFill>
                <a:latin typeface="微软雅黑" pitchFamily="34" charset="0"/>
                <a:ea typeface="楷体" pitchFamily="34" charset="-122"/>
                <a:cs typeface="微软雅黑" pitchFamily="34" charset="-120"/>
              </a:rPr>
              <a:t>国原油进口量示意图</a:t>
            </a:r>
            <a:r>
              <a:rPr lang="en-US" altLang="zh-CN" sz="2000" b="0" i="0" dirty="0">
                <a:solidFill>
                  <a:srgbClr val="000000"/>
                </a:solidFill>
                <a:latin typeface="Times New Roman" pitchFamily="34" charset="0"/>
                <a:ea typeface="KaiTi" pitchFamily="34" charset="-122"/>
                <a:cs typeface="Times New Roman" pitchFamily="34" charset="-120"/>
              </a:rPr>
              <a:t>。读图，完成下面小题。</a:t>
            </a:r>
            <a:endParaRPr lang="en-US" altLang="zh-CN" sz="2000" dirty="0"/>
          </a:p>
        </p:txBody>
      </p:sp>
      <p:sp>
        <p:nvSpPr>
          <p:cNvPr id="4" name="QC_5_BD.39_1#2aaeb226c?htil=1&amp;pid=3a3fde2b1&amp;color=0,0,0&amp;vtp=1&amp;bbb=1&amp;hb=1&amp;hs=1"/>
          <p:cNvSpPr/>
          <p:nvPr/>
        </p:nvSpPr>
        <p:spPr>
          <a:xfrm>
            <a:off x="722376" y="2789243"/>
            <a:ext cx="6556248" cy="8431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6.近年来</a:t>
            </a:r>
            <a:r>
              <a:rPr lang="en-US" altLang="zh-CN" sz="2000" b="0" i="0">
                <a:solidFill>
                  <a:srgbClr val="000000"/>
                </a:solidFill>
                <a:latin typeface="微软雅黑" pitchFamily="34" charset="0"/>
                <a:ea typeface="微软雅黑" pitchFamily="34" charset="-122"/>
                <a:cs typeface="微软雅黑" pitchFamily="34" charset="-120"/>
              </a:rPr>
              <a:t>，我国石油对外依存度上升趋势减缓甚至下降的</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主要原因是(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5" name="QC_5_AN.40_1#2aaeb226c.bracket?pid=3a3fde2b1&amp;color=0,0,0&amp;vpa=12&amp;vtp=1"/>
          <p:cNvSpPr/>
          <p:nvPr/>
        </p:nvSpPr>
        <p:spPr>
          <a:xfrm>
            <a:off x="2192401" y="3227393"/>
            <a:ext cx="355600" cy="389509"/>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C</a:t>
            </a:r>
            <a:endParaRPr lang="en-US" altLang="zh-CN" sz="2000" dirty="0"/>
          </a:p>
        </p:txBody>
      </p:sp>
      <p:sp>
        <p:nvSpPr>
          <p:cNvPr id="6" name="QC_5_BD.39_2#2aaeb226c.choices?htil=1&amp;pid=3a3fde2b1&amp;color=0,0,0&amp;vtp=1&amp;bbb=1&amp;hs=1"/>
          <p:cNvSpPr/>
          <p:nvPr/>
        </p:nvSpPr>
        <p:spPr>
          <a:xfrm>
            <a:off x="722376" y="3679005"/>
            <a:ext cx="10753344" cy="405003"/>
          </a:xfrm>
          <a:prstGeom prst="rect">
            <a:avLst/>
          </a:prstGeom>
          <a:noFill/>
          <a:ln/>
        </p:spPr>
        <p:txBody>
          <a:bodyPr wrap="none" lIns="0" tIns="0" rIns="0" bIns="0" rtlCol="0" anchor="t"/>
          <a:lstStyle/>
          <a:p>
            <a:pPr latinLnBrk="1">
              <a:lnSpc>
                <a:spcPts val="3600"/>
              </a:lnSpc>
              <a:tabLst>
                <a:tab pos="2380029" algn="l"/>
                <a:tab pos="5229957" algn="l"/>
                <a:tab pos="8092586"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.经济总量下降</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B.国内石油开采扩大</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C.能源消费结构调整</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.石油进口渠道拓宽</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fade">
                                      <p:cBhvr>
                                        <p:cTn id="10"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animBg="1"/>
    </p:bldLst>
  </p:timing>
</p:sld>
</file>

<file path=ppt/slides/slide39.xml><?xml version="1.0" encoding="utf-8"?>
<p:sld xmlns:a="http://schemas.openxmlformats.org/drawingml/2006/main" xmlns:r="http://schemas.openxmlformats.org/officeDocument/2006/relationships" xmlns:p="http://schemas.openxmlformats.org/presentationml/2006/main">
  <p:cSld name="Slide 30&amp;si=30">
    <p:spTree>
      <p:nvGrpSpPr>
        <p:cNvPr id="1" name=""/>
        <p:cNvGrpSpPr/>
        <p:nvPr/>
      </p:nvGrpSpPr>
      <p:grpSpPr>
        <a:xfrm>
          <a:off x="0" y="0"/>
          <a:ext cx="0" cy="0"/>
          <a:chOff x="0" y="0"/>
          <a:chExt cx="0" cy="0"/>
        </a:xfrm>
      </p:grpSpPr>
      <p:sp>
        <p:nvSpPr>
          <p:cNvPr id="2" name="QC_5_AS.41_1#2aaeb226c?vop=1&amp;pid=3a3fde2b1&amp;color=0,0,0&amp;vtp=1&amp;bt=1&amp;bbb=1&amp;hb=1"/>
          <p:cNvSpPr/>
          <p:nvPr/>
        </p:nvSpPr>
        <p:spPr>
          <a:xfrm>
            <a:off x="722376" y="972000"/>
            <a:ext cx="10753344" cy="17833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本题考查中国能源供需特点。随着我国能源消费结构调整，如增加天然气</a:t>
            </a:r>
            <a:r>
              <a:rPr lang="en-US" altLang="zh-CN" sz="2000" b="0" i="0">
                <a:solidFill>
                  <a:srgbClr val="000000"/>
                </a:solidFill>
                <a:latin typeface="微软雅黑" pitchFamily="34" charset="0"/>
                <a:ea typeface="微软雅黑" pitchFamily="34" charset="-122"/>
                <a:cs typeface="微软雅黑" pitchFamily="34" charset="-120"/>
              </a:rPr>
              <a:t>、新能源等的消</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费比重</a:t>
            </a:r>
            <a:r>
              <a:rPr lang="en-US" altLang="zh-CN" sz="2000" b="0" i="0" dirty="0">
                <a:solidFill>
                  <a:srgbClr val="000000"/>
                </a:solidFill>
                <a:latin typeface="微软雅黑" pitchFamily="34" charset="0"/>
                <a:ea typeface="微软雅黑" pitchFamily="34" charset="-122"/>
                <a:cs typeface="微软雅黑" pitchFamily="34" charset="-120"/>
              </a:rPr>
              <a:t>，对石油的需求增长变缓，使得石油对外依存度上升趋势减缓甚至下降，C正确</a:t>
            </a:r>
            <a:r>
              <a:rPr lang="en-US" altLang="zh-CN" sz="2000" b="0" i="0">
                <a:solidFill>
                  <a:srgbClr val="000000"/>
                </a:solidFill>
                <a:latin typeface="微软雅黑" pitchFamily="34" charset="0"/>
                <a:ea typeface="微软雅黑" pitchFamily="34" charset="-122"/>
                <a:cs typeface="微软雅黑" pitchFamily="34" charset="-120"/>
              </a:rPr>
              <a:t>；目前我</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国经济总量呈增长趋势</a:t>
            </a:r>
            <a:r>
              <a:rPr lang="en-US" altLang="zh-CN" sz="2000" b="0" i="0" dirty="0">
                <a:solidFill>
                  <a:srgbClr val="000000"/>
                </a:solidFill>
                <a:latin typeface="微软雅黑" pitchFamily="34" charset="0"/>
                <a:ea typeface="微软雅黑" pitchFamily="34" charset="-122"/>
                <a:cs typeface="微软雅黑" pitchFamily="34" charset="-120"/>
              </a:rPr>
              <a:t>，A错误；我国石油资源有限，国内石油开采增长幅度有限，B错误</a:t>
            </a:r>
            <a:r>
              <a:rPr lang="en-US" altLang="zh-CN" sz="2000" b="0" i="0">
                <a:solidFill>
                  <a:srgbClr val="000000"/>
                </a:solidFill>
                <a:latin typeface="微软雅黑" pitchFamily="34" charset="0"/>
                <a:ea typeface="微软雅黑" pitchFamily="34" charset="-122"/>
                <a:cs typeface="微软雅黑" pitchFamily="34" charset="-120"/>
              </a:rPr>
              <a:t>；石油</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进口渠道拓宽可能会导致我国石油对外依存度上升</a:t>
            </a:r>
            <a:r>
              <a:rPr lang="en-US" altLang="zh-CN" sz="2000" b="0" i="0" dirty="0">
                <a:solidFill>
                  <a:srgbClr val="000000"/>
                </a:solidFill>
                <a:latin typeface="微软雅黑" pitchFamily="34" charset="0"/>
                <a:ea typeface="微软雅黑" pitchFamily="34" charset="-122"/>
                <a:cs typeface="微软雅黑" pitchFamily="34" charset="-120"/>
              </a:rPr>
              <a:t>，D错误。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4.xml><?xml version="1.0" encoding="utf-8"?>
<p:sld xmlns:a="http://schemas.openxmlformats.org/drawingml/2006/main" xmlns:r="http://schemas.openxmlformats.org/officeDocument/2006/relationships" xmlns:p="http://schemas.openxmlformats.org/presentationml/2006/main">
  <p:cSld name="Slide 3&amp;si=3">
    <p:spTree>
      <p:nvGrpSpPr>
        <p:cNvPr id="1" name=""/>
        <p:cNvGrpSpPr/>
        <p:nvPr/>
      </p:nvGrpSpPr>
      <p:grpSpPr>
        <a:xfrm>
          <a:off x="0" y="0"/>
          <a:ext cx="0" cy="0"/>
          <a:chOff x="0" y="0"/>
          <a:chExt cx="0" cy="0"/>
        </a:xfrm>
      </p:grpSpPr>
      <p:sp>
        <p:nvSpPr>
          <p:cNvPr id="2" name="QM_5_BD.1_1#97005a0c6?pid=f47760198&amp;color=0,0,0&amp;vtp=1&amp;bt=1&amp;bbb=1&amp;hb=1"/>
          <p:cNvSpPr/>
          <p:nvPr/>
        </p:nvSpPr>
        <p:spPr>
          <a:xfrm>
            <a:off x="722376" y="972000"/>
            <a:ext cx="10753344" cy="8431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仿宋" pitchFamily="34" charset="0"/>
                <a:ea typeface="仿宋" pitchFamily="34" charset="-122"/>
                <a:cs typeface="仿宋" pitchFamily="34" charset="-120"/>
              </a:rPr>
              <a:t>[广东江门2025高二期中]</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楷体" pitchFamily="34" charset="-122"/>
                <a:cs typeface="微软雅黑" pitchFamily="34" charset="-120"/>
              </a:rPr>
              <a:t>我国是世界上最大的石油消费国之一</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同时也是全球原油进口大国</a:t>
            </a:r>
            <a:r>
              <a:rPr lang="en-US" altLang="zh-CN" sz="2000" b="0" i="0">
                <a:solidFill>
                  <a:srgbClr val="000000"/>
                </a:solidFill>
                <a:latin typeface="Times New Roman" pitchFamily="34" charset="0"/>
                <a:ea typeface="KaiTi" pitchFamily="34" charset="-122"/>
                <a:cs typeface="Times New Roman" pitchFamily="34" charset="-120"/>
              </a:rPr>
              <a:t>。</a:t>
            </a:r>
          </a:p>
          <a:p>
            <a:pPr latinLnBrk="1">
              <a:lnSpc>
                <a:spcPts val="3400"/>
              </a:lnSpc>
            </a:pPr>
            <a:r>
              <a:rPr lang="en-US" altLang="zh-CN" sz="2000" b="0" i="0">
                <a:solidFill>
                  <a:srgbClr val="000000"/>
                </a:solidFill>
                <a:latin typeface="微软雅黑" pitchFamily="34" charset="0"/>
                <a:ea typeface="楷体" pitchFamily="34" charset="-122"/>
                <a:cs typeface="微软雅黑" pitchFamily="34" charset="-120"/>
              </a:rPr>
              <a:t>下图示意</a:t>
            </a:r>
            <a:r>
              <a:rPr lang="en-US" altLang="zh-CN" sz="2000" b="0" i="0" dirty="0">
                <a:solidFill>
                  <a:srgbClr val="000000"/>
                </a:solidFill>
                <a:latin typeface="Times New Roman" pitchFamily="34" charset="0"/>
                <a:ea typeface="KaiTi" pitchFamily="34" charset="-122"/>
                <a:cs typeface="Times New Roman" pitchFamily="34" charset="-120"/>
              </a:rPr>
              <a:t>2019—2023</a:t>
            </a:r>
            <a:r>
              <a:rPr lang="en-US" altLang="zh-CN" sz="2000" b="0" i="0" dirty="0">
                <a:solidFill>
                  <a:srgbClr val="000000"/>
                </a:solidFill>
                <a:latin typeface="微软雅黑" pitchFamily="34" charset="0"/>
                <a:ea typeface="楷体" pitchFamily="34" charset="-122"/>
                <a:cs typeface="微软雅黑" pitchFamily="34" charset="-120"/>
              </a:rPr>
              <a:t>年我国原油进口量及增长状况</a:t>
            </a:r>
            <a:r>
              <a:rPr lang="en-US" altLang="zh-CN" sz="2000" b="0" i="0" dirty="0">
                <a:solidFill>
                  <a:srgbClr val="000000"/>
                </a:solidFill>
                <a:latin typeface="Times New Roman" pitchFamily="34" charset="0"/>
                <a:ea typeface="KaiTi" pitchFamily="34" charset="-122"/>
                <a:cs typeface="Times New Roman" pitchFamily="34" charset="-120"/>
              </a:rPr>
              <a:t>。据此完成下面小题。</a:t>
            </a:r>
            <a:endParaRPr lang="en-US" altLang="zh-CN" sz="2000" dirty="0"/>
          </a:p>
        </p:txBody>
      </p:sp>
      <p:pic>
        <p:nvPicPr>
          <p:cNvPr id="3" name="QM_5_BD.1_2#97005a0c6?pid=f47760198&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4105656" y="1949646"/>
            <a:ext cx="3968496" cy="2212848"/>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4" name="QC_6_BD.2_1#d357450d6?pid=97005a0c6&amp;color=0,0,0&amp;vtp=1&amp;bt=1&amp;bbb=1">
            <a:extLst>
              <a:ext uri="{FF2B5EF4-FFF2-40B4-BE49-F238E27FC236}">
                <a16:creationId xmlns:a16="http://schemas.microsoft.com/office/drawing/2014/main" id="{BA33C233-217D-95D1-1B9E-1852ADAD6855}"/>
              </a:ext>
            </a:extLst>
          </p:cNvPr>
          <p:cNvSpPr/>
          <p:nvPr/>
        </p:nvSpPr>
        <p:spPr>
          <a:xfrm>
            <a:off x="722376" y="4299146"/>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1.下列关于图示时期我国原油进口量和增长率的说法，</a:t>
            </a:r>
            <a:r>
              <a:rPr lang="en-US" altLang="zh-CN" sz="2000" b="0" i="0">
                <a:solidFill>
                  <a:srgbClr val="000000"/>
                </a:solidFill>
                <a:latin typeface="微软雅黑" pitchFamily="34" charset="0"/>
                <a:ea typeface="微软雅黑" pitchFamily="34" charset="-122"/>
                <a:cs typeface="微软雅黑" pitchFamily="34" charset="-120"/>
              </a:rPr>
              <a:t>正确的是(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5" name="QC_6_AN.3_1#d357450d6.bracket?pid=97005a0c6&amp;color=0,0,0&amp;vpa=1&amp;vtp=1">
            <a:extLst>
              <a:ext uri="{FF2B5EF4-FFF2-40B4-BE49-F238E27FC236}">
                <a16:creationId xmlns:a16="http://schemas.microsoft.com/office/drawing/2014/main" id="{17FEAFDC-999C-8726-5F32-DFB5789AD5C2}"/>
              </a:ext>
            </a:extLst>
          </p:cNvPr>
          <p:cNvSpPr/>
          <p:nvPr/>
        </p:nvSpPr>
        <p:spPr>
          <a:xfrm>
            <a:off x="7978839" y="4299146"/>
            <a:ext cx="385763"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D</a:t>
            </a:r>
            <a:endParaRPr lang="en-US" altLang="zh-CN" sz="2000" dirty="0"/>
          </a:p>
        </p:txBody>
      </p:sp>
      <p:sp>
        <p:nvSpPr>
          <p:cNvPr id="6" name="QC_6_BD.2_2#d357450d6.choices?pid=97005a0c6&amp;color=0,0,0&amp;vtp=1&amp;bbb=1">
            <a:extLst>
              <a:ext uri="{FF2B5EF4-FFF2-40B4-BE49-F238E27FC236}">
                <a16:creationId xmlns:a16="http://schemas.microsoft.com/office/drawing/2014/main" id="{B26BA6AA-1FB4-5908-554D-9D4C7D1CB6CE}"/>
              </a:ext>
            </a:extLst>
          </p:cNvPr>
          <p:cNvSpPr/>
          <p:nvPr/>
        </p:nvSpPr>
        <p:spPr>
          <a:xfrm>
            <a:off x="722376" y="4767395"/>
            <a:ext cx="10753344" cy="843153"/>
          </a:xfrm>
          <a:prstGeom prst="rect">
            <a:avLst/>
          </a:prstGeom>
          <a:noFill/>
          <a:ln/>
        </p:spPr>
        <p:txBody>
          <a:bodyPr wrap="none" lIns="0" tIns="0" rIns="0" bIns="0" rtlCol="0" anchor="t"/>
          <a:lstStyle/>
          <a:p>
            <a:pPr latinLnBrk="1">
              <a:lnSpc>
                <a:spcPts val="3600"/>
              </a:lnSpc>
              <a:tabLst>
                <a:tab pos="5458557"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.进口量先降低后增长</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.增长率持续变大</a:t>
            </a:r>
            <a:endParaRPr lang="en-US" altLang="zh-CN" sz="2000" dirty="0"/>
          </a:p>
          <a:p>
            <a:pPr latinLnBrk="1">
              <a:lnSpc>
                <a:spcPts val="3400"/>
              </a:lnSpc>
              <a:tabLst>
                <a:tab pos="5458557" algn="l"/>
              </a:tabLst>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.进口量在</a:t>
            </a:r>
            <a:r>
              <a:rPr lang="en-US" altLang="zh-CN" sz="2000" b="0" i="0">
                <a:solidFill>
                  <a:srgbClr val="000000"/>
                </a:solidFill>
                <a:latin typeface="微软雅黑" pitchFamily="34" charset="0"/>
                <a:ea typeface="微软雅黑" pitchFamily="34" charset="-122"/>
                <a:cs typeface="微软雅黑" pitchFamily="34" charset="-120"/>
              </a:rPr>
              <a:t>2021年达到最低值</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.两者均在2023年达到最高值</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fade">
                                      <p:cBhvr>
                                        <p:cTn id="10"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animBg="1"/>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A88A925-66AD-376B-92BE-58E41A1CCB28}"/>
            </a:ext>
          </a:extLst>
        </p:cNvPr>
        <p:cNvGrpSpPr/>
        <p:nvPr/>
      </p:nvGrpSpPr>
      <p:grpSpPr>
        <a:xfrm>
          <a:off x="0" y="0"/>
          <a:ext cx="0" cy="0"/>
          <a:chOff x="0" y="0"/>
          <a:chExt cx="0" cy="0"/>
        </a:xfrm>
      </p:grpSpPr>
    </p:spTree>
    <p:extLst>
      <p:ext uri="{BB962C8B-B14F-4D97-AF65-F5344CB8AC3E}">
        <p14:creationId xmlns:p14="http://schemas.microsoft.com/office/powerpoint/2010/main" val="2790029061"/>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name="Slide 31&amp;si=31">
    <p:spTree>
      <p:nvGrpSpPr>
        <p:cNvPr id="1" name=""/>
        <p:cNvGrpSpPr/>
        <p:nvPr/>
      </p:nvGrpSpPr>
      <p:grpSpPr>
        <a:xfrm>
          <a:off x="0" y="0"/>
          <a:ext cx="0" cy="0"/>
          <a:chOff x="0" y="0"/>
          <a:chExt cx="0" cy="0"/>
        </a:xfrm>
      </p:grpSpPr>
      <p:sp>
        <p:nvSpPr>
          <p:cNvPr id="2" name="QC_5_BD.42_1#55d6421c1?pid=3a3fde2b1&amp;color=0,0,0&amp;vtp=1&amp;bt=1&amp;bbb=1"/>
          <p:cNvSpPr/>
          <p:nvPr/>
        </p:nvSpPr>
        <p:spPr>
          <a:xfrm>
            <a:off x="722376" y="96926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7.针对石油对外依存度较高的现状，</a:t>
            </a:r>
            <a:r>
              <a:rPr lang="en-US" altLang="zh-CN" sz="2000" b="0" i="0">
                <a:solidFill>
                  <a:srgbClr val="000000"/>
                </a:solidFill>
                <a:latin typeface="微软雅黑" pitchFamily="34" charset="0"/>
                <a:ea typeface="微软雅黑" pitchFamily="34" charset="-122"/>
                <a:cs typeface="微软雅黑" pitchFamily="34" charset="-120"/>
              </a:rPr>
              <a:t>我国可制定的能源安全保障措施是(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43_1#55d6421c1.bracket?pid=3a3fde2b1&amp;color=0,0,0&amp;vpa=13&amp;vtp=1"/>
          <p:cNvSpPr/>
          <p:nvPr/>
        </p:nvSpPr>
        <p:spPr>
          <a:xfrm>
            <a:off x="8740839" y="969265"/>
            <a:ext cx="385763"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D</a:t>
            </a:r>
            <a:endParaRPr lang="en-US" altLang="zh-CN" sz="2000" dirty="0"/>
          </a:p>
        </p:txBody>
      </p:sp>
      <p:sp>
        <p:nvSpPr>
          <p:cNvPr id="4" name="QC_5_BD.42_2#55d6421c1.choices?pid=3a3fde2b1&amp;color=0,0,0&amp;vtp=1&amp;bbb=1"/>
          <p:cNvSpPr/>
          <p:nvPr/>
        </p:nvSpPr>
        <p:spPr>
          <a:xfrm>
            <a:off x="722376" y="1436497"/>
            <a:ext cx="10753344" cy="17960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A.减少国内的石油开采，确保国内石油储量稳定</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.固定石油进口的主要源地，维持原有进口渠道</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.提高煤炭消费占比，降低我国石油对外依存度</a:t>
            </a:r>
            <a:endParaRPr lang="en-US" altLang="zh-CN" sz="2000" dirty="0"/>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.增加石油战略储备，应对国际能源市场的冲击</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42.xml><?xml version="1.0" encoding="utf-8"?>
<p:sld xmlns:a="http://schemas.openxmlformats.org/drawingml/2006/main" xmlns:r="http://schemas.openxmlformats.org/officeDocument/2006/relationships" xmlns:p="http://schemas.openxmlformats.org/presentationml/2006/main">
  <p:cSld name="Slide 32&amp;si=32">
    <p:spTree>
      <p:nvGrpSpPr>
        <p:cNvPr id="1" name=""/>
        <p:cNvGrpSpPr/>
        <p:nvPr/>
      </p:nvGrpSpPr>
      <p:grpSpPr>
        <a:xfrm>
          <a:off x="0" y="0"/>
          <a:ext cx="0" cy="0"/>
          <a:chOff x="0" y="0"/>
          <a:chExt cx="0" cy="0"/>
        </a:xfrm>
      </p:grpSpPr>
      <p:sp>
        <p:nvSpPr>
          <p:cNvPr id="2" name="QC_5_AS.44_1#55d6421c1?vop=1&amp;pid=3a3fde2b1&amp;color=0,0,0&amp;vtp=1&amp;bt=1&amp;bbb=1&amp;hb=1"/>
          <p:cNvSpPr/>
          <p:nvPr/>
        </p:nvSpPr>
        <p:spPr>
          <a:xfrm>
            <a:off x="722376" y="972000"/>
            <a:ext cx="10753344" cy="22405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本题考查保障资源与能源安全的措施。减少国内石油开采</a:t>
            </a:r>
            <a:r>
              <a:rPr lang="en-US" altLang="zh-CN" sz="2000" b="0" i="0">
                <a:solidFill>
                  <a:srgbClr val="000000"/>
                </a:solidFill>
                <a:latin typeface="微软雅黑" pitchFamily="34" charset="0"/>
                <a:ea typeface="微软雅黑" pitchFamily="34" charset="-122"/>
                <a:cs typeface="微软雅黑" pitchFamily="34" charset="-120"/>
              </a:rPr>
              <a:t>，会使石油对外依存度进一步升</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高</a:t>
            </a:r>
            <a:r>
              <a:rPr lang="en-US" altLang="zh-CN" sz="2000" b="0" i="0" dirty="0">
                <a:solidFill>
                  <a:srgbClr val="000000"/>
                </a:solidFill>
                <a:latin typeface="微软雅黑" pitchFamily="34" charset="0"/>
                <a:ea typeface="微软雅黑" pitchFamily="34" charset="-122"/>
                <a:cs typeface="微软雅黑" pitchFamily="34" charset="-120"/>
              </a:rPr>
              <a:t>，不利于能源安全，A错误；固定进口源地和渠道</a:t>
            </a:r>
            <a:r>
              <a:rPr lang="en-US" altLang="zh-CN" sz="2000" b="0" i="0">
                <a:solidFill>
                  <a:srgbClr val="000000"/>
                </a:solidFill>
                <a:latin typeface="微软雅黑" pitchFamily="34" charset="0"/>
                <a:ea typeface="微软雅黑" pitchFamily="34" charset="-122"/>
                <a:cs typeface="微软雅黑" pitchFamily="34" charset="-120"/>
              </a:rPr>
              <a:t>，会使我国石油进口受国际局势及进口源地</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政策等影响大</a:t>
            </a:r>
            <a:r>
              <a:rPr lang="en-US" altLang="zh-CN" sz="2000" b="0" i="0" dirty="0">
                <a:solidFill>
                  <a:srgbClr val="000000"/>
                </a:solidFill>
                <a:latin typeface="微软雅黑" pitchFamily="34" charset="0"/>
                <a:ea typeface="微软雅黑" pitchFamily="34" charset="-122"/>
                <a:cs typeface="微软雅黑" pitchFamily="34" charset="-120"/>
              </a:rPr>
              <a:t>，不利于能源安全，B错误；提高煤炭消费占比，</a:t>
            </a:r>
            <a:r>
              <a:rPr lang="en-US" altLang="zh-CN" sz="2000" b="0" i="0">
                <a:solidFill>
                  <a:srgbClr val="000000"/>
                </a:solidFill>
                <a:latin typeface="微软雅黑" pitchFamily="34" charset="0"/>
                <a:ea typeface="微软雅黑" pitchFamily="34" charset="-122"/>
                <a:cs typeface="微软雅黑" pitchFamily="34" charset="-120"/>
              </a:rPr>
              <a:t>不符合能源消费结构调整的方向，</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错误；增加石油战略储备，可以在国际能源市场出现波动时，保障我国的石油供应</a:t>
            </a:r>
            <a:r>
              <a:rPr lang="en-US" altLang="zh-CN" sz="2000" b="0" i="0">
                <a:solidFill>
                  <a:srgbClr val="000000"/>
                </a:solidFill>
                <a:latin typeface="微软雅黑" pitchFamily="34" charset="0"/>
                <a:ea typeface="微软雅黑" pitchFamily="34" charset="-122"/>
                <a:cs typeface="微软雅黑" pitchFamily="34" charset="-120"/>
              </a:rPr>
              <a:t>，应对国际</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能源市场的冲击</a:t>
            </a:r>
            <a:r>
              <a:rPr lang="en-US" altLang="zh-CN" sz="2000" b="0" i="0" dirty="0">
                <a:solidFill>
                  <a:srgbClr val="000000"/>
                </a:solidFill>
                <a:latin typeface="微软雅黑" pitchFamily="34" charset="0"/>
                <a:ea typeface="微软雅黑" pitchFamily="34" charset="-122"/>
                <a:cs typeface="微软雅黑" pitchFamily="34" charset="-120"/>
              </a:rPr>
              <a:t>，保障能源安全，D正确。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43.xml><?xml version="1.0" encoding="utf-8"?>
<p:sld xmlns:a="http://schemas.openxmlformats.org/drawingml/2006/main" xmlns:r="http://schemas.openxmlformats.org/officeDocument/2006/relationships" xmlns:p="http://schemas.openxmlformats.org/presentationml/2006/main">
  <p:cSld name="Slide 33&amp;si=33">
    <p:spTree>
      <p:nvGrpSpPr>
        <p:cNvPr id="1" name=""/>
        <p:cNvGrpSpPr/>
        <p:nvPr/>
      </p:nvGrpSpPr>
      <p:grpSpPr>
        <a:xfrm>
          <a:off x="0" y="0"/>
          <a:ext cx="0" cy="0"/>
          <a:chOff x="0" y="0"/>
          <a:chExt cx="0" cy="0"/>
        </a:xfrm>
      </p:grpSpPr>
      <p:sp>
        <p:nvSpPr>
          <p:cNvPr id="2" name="QC_5_AS.44_2#55d6421c1?vop=1&amp;pid=3a3fde2b1&amp;color=0,0,0&amp;mp=1&amp;vtp=1&amp;bt=1&amp;bbb=1&amp;hb=1"/>
          <p:cNvSpPr/>
          <p:nvPr/>
        </p:nvSpPr>
        <p:spPr>
          <a:xfrm>
            <a:off x="722376" y="972000"/>
            <a:ext cx="10753344" cy="4120134"/>
          </a:xfrm>
          <a:prstGeom prst="rect">
            <a:avLst/>
          </a:prstGeom>
          <a:noFill/>
          <a:ln/>
        </p:spPr>
        <p:txBody>
          <a:bodyPr wrap="none" lIns="0" tIns="0" rIns="0" bIns="0" rtlCol="0" anchor="t"/>
          <a:lstStyle/>
          <a:p>
            <a:pPr algn="l" latinLnBrk="1">
              <a:lnSpc>
                <a:spcPts val="3600"/>
              </a:lnSpc>
            </a:pPr>
            <a:r>
              <a:rPr lang="en-US" altLang="zh-CN" sz="2000" b="1" i="0" dirty="0">
                <a:solidFill>
                  <a:srgbClr val="000000"/>
                </a:solidFill>
                <a:latin typeface="微软雅黑" pitchFamily="34" charset="0"/>
                <a:ea typeface="微软雅黑" pitchFamily="34" charset="-122"/>
                <a:cs typeface="微软雅黑" pitchFamily="34" charset="-120"/>
              </a:rPr>
              <a:t>【方法总结】</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微软雅黑" pitchFamily="34" charset="0"/>
                <a:ea typeface="微软雅黑" pitchFamily="34" charset="-122"/>
                <a:cs typeface="微软雅黑" pitchFamily="34" charset="-120"/>
              </a:rPr>
              <a:t>保障国家资源安全的措施</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1）资源勘查：加大资源勘查力度、增加探明储量。</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2）贸易伙伴：考虑能源出口国世界资源贸易份额、地缘、运输通道</a:t>
            </a:r>
            <a:r>
              <a:rPr lang="en-US" altLang="zh-CN" sz="2000" b="0" i="0">
                <a:solidFill>
                  <a:srgbClr val="000000"/>
                </a:solidFill>
                <a:latin typeface="微软雅黑" pitchFamily="34" charset="0"/>
                <a:ea typeface="微软雅黑" pitchFamily="34" charset="-122"/>
                <a:cs typeface="微软雅黑" pitchFamily="34" charset="-120"/>
              </a:rPr>
              <a:t>、政府及政策连续性和稳</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定性</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3）资源储备：保持合理的储备率。</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4）资源利用效率：转变资源意识，运用市场、价格、税收、核算等手段</a:t>
            </a:r>
            <a:r>
              <a:rPr lang="en-US" altLang="zh-CN" sz="2000" b="0" i="0">
                <a:solidFill>
                  <a:srgbClr val="000000"/>
                </a:solidFill>
                <a:latin typeface="微软雅黑" pitchFamily="34" charset="0"/>
                <a:ea typeface="微软雅黑" pitchFamily="34" charset="-122"/>
                <a:cs typeface="微软雅黑" pitchFamily="34" charset="-120"/>
              </a:rPr>
              <a:t>，建立资源高效利用</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激励机制</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5）资源替代：通过投资和科技，开发替代产品。</a:t>
            </a:r>
            <a:endParaRPr lang="en-US" altLang="zh-CN" sz="2000" dirty="0"/>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6）消费模式：建立资源节约型消费模式，节粮、节能、节水、节地。</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2">
                                            <p:txEl>
                                              <p:pRg st="8" end="8"/>
                                            </p:txEl>
                                          </p:spTgt>
                                        </p:tgtEl>
                                        <p:attrNameLst>
                                          <p:attrName>style.visibility</p:attrName>
                                        </p:attrNameLst>
                                      </p:cBhvr>
                                      <p:to>
                                        <p:strVal val="visible"/>
                                      </p:to>
                                    </p:set>
                                    <p:animEffect transition="in" filter="fade">
                                      <p:cBhvr>
                                        <p:cTn id="34" dur="500"/>
                                        <p:tgtEl>
                                          <p:spTgt spid="2">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A88A925-66AD-376B-92BE-58E41A1CCB28}"/>
            </a:ext>
          </a:extLst>
        </p:cNvPr>
        <p:cNvGrpSpPr/>
        <p:nvPr/>
      </p:nvGrpSpPr>
      <p:grpSpPr>
        <a:xfrm>
          <a:off x="0" y="0"/>
          <a:ext cx="0" cy="0"/>
          <a:chOff x="0" y="0"/>
          <a:chExt cx="0" cy="0"/>
        </a:xfrm>
      </p:grpSpPr>
    </p:spTree>
    <p:extLst>
      <p:ext uri="{BB962C8B-B14F-4D97-AF65-F5344CB8AC3E}">
        <p14:creationId xmlns:p14="http://schemas.microsoft.com/office/powerpoint/2010/main" val="2345804207"/>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name="Slide 34&amp;si=34">
    <p:spTree>
      <p:nvGrpSpPr>
        <p:cNvPr id="1" name=""/>
        <p:cNvGrpSpPr/>
        <p:nvPr/>
      </p:nvGrpSpPr>
      <p:grpSpPr>
        <a:xfrm>
          <a:off x="0" y="0"/>
          <a:ext cx="0" cy="0"/>
          <a:chOff x="0" y="0"/>
          <a:chExt cx="0" cy="0"/>
        </a:xfrm>
      </p:grpSpPr>
      <p:sp>
        <p:nvSpPr>
          <p:cNvPr id="2" name="QM_4_BD.45_1#78a4c9866?pid=6209a90f8&amp;color=0,0,0&amp;vtp=1&amp;bt=1&amp;bbb=1"/>
          <p:cNvSpPr/>
          <p:nvPr/>
        </p:nvSpPr>
        <p:spPr>
          <a:xfrm>
            <a:off x="722376" y="972000"/>
            <a:ext cx="10753344" cy="405003"/>
          </a:xfrm>
          <a:prstGeom prst="rect">
            <a:avLst/>
          </a:prstGeom>
          <a:noFill/>
          <a:ln/>
        </p:spPr>
        <p:txBody>
          <a:bodyPr wrap="none" lIns="0" tIns="0" rIns="0" bIns="0" rtlCol="0" anchor="t"/>
          <a:lstStyle/>
          <a:p>
            <a:pPr algn="l" latinLnBrk="1">
              <a:lnSpc>
                <a:spcPts val="3600"/>
              </a:lnSpc>
            </a:pPr>
            <a:r>
              <a:rPr lang="en-US" altLang="zh-CN" sz="2000" b="0" i="0" spc="-50" dirty="0">
                <a:solidFill>
                  <a:srgbClr val="000000"/>
                </a:solidFill>
                <a:latin typeface="仿宋" pitchFamily="34" charset="0"/>
                <a:ea typeface="仿宋" pitchFamily="34" charset="-122"/>
                <a:cs typeface="仿宋" pitchFamily="34" charset="-120"/>
              </a:rPr>
              <a:t>[河北石家庄2024高二期中]</a:t>
            </a:r>
            <a:r>
              <a:rPr lang="en-US" altLang="zh-CN" sz="2000" b="0" i="0" spc="-50" dirty="0">
                <a:solidFill>
                  <a:srgbClr val="000000"/>
                </a:solidFill>
                <a:latin typeface="SimSun" pitchFamily="34" charset="0"/>
                <a:ea typeface="SimSun" pitchFamily="34" charset="-122"/>
                <a:cs typeface="SimSun" pitchFamily="34" charset="-120"/>
              </a:rPr>
              <a:t> </a:t>
            </a:r>
            <a:r>
              <a:rPr lang="en-US" altLang="zh-CN" sz="2000" b="0" i="0" spc="-50" dirty="0">
                <a:solidFill>
                  <a:srgbClr val="000000"/>
                </a:solidFill>
                <a:latin typeface="微软雅黑" pitchFamily="34" charset="0"/>
                <a:ea typeface="楷体" pitchFamily="34" charset="-122"/>
                <a:cs typeface="微软雅黑" pitchFamily="34" charset="-120"/>
              </a:rPr>
              <a:t>下图为我国</a:t>
            </a:r>
            <a:r>
              <a:rPr lang="en-US" altLang="zh-CN" sz="2000" b="0" i="0" spc="-50" dirty="0">
                <a:solidFill>
                  <a:srgbClr val="000000"/>
                </a:solidFill>
                <a:latin typeface="Times New Roman" pitchFamily="34" charset="0"/>
                <a:ea typeface="KaiTi" pitchFamily="34" charset="-122"/>
                <a:cs typeface="Times New Roman" pitchFamily="34" charset="-120"/>
              </a:rPr>
              <a:t>2012—2022</a:t>
            </a:r>
            <a:r>
              <a:rPr lang="en-US" altLang="zh-CN" sz="2000" b="0" i="0" spc="-50" dirty="0">
                <a:solidFill>
                  <a:srgbClr val="000000"/>
                </a:solidFill>
                <a:latin typeface="微软雅黑" pitchFamily="34" charset="0"/>
                <a:ea typeface="楷体" pitchFamily="34" charset="-122"/>
                <a:cs typeface="微软雅黑" pitchFamily="34" charset="-120"/>
              </a:rPr>
              <a:t>年一次能源消费结构变化图</a:t>
            </a:r>
            <a:r>
              <a:rPr lang="en-US" altLang="zh-CN" sz="2000" b="0" i="0" spc="-50" dirty="0">
                <a:solidFill>
                  <a:srgbClr val="000000"/>
                </a:solidFill>
                <a:latin typeface="Times New Roman" pitchFamily="34" charset="0"/>
                <a:ea typeface="KaiTi" pitchFamily="34" charset="-122"/>
                <a:cs typeface="Times New Roman" pitchFamily="34" charset="-120"/>
              </a:rPr>
              <a:t>。据此完成下面小题。</a:t>
            </a:r>
            <a:endParaRPr lang="en-US" altLang="zh-CN" sz="2000" spc="-50" dirty="0"/>
          </a:p>
        </p:txBody>
      </p:sp>
      <p:pic>
        <p:nvPicPr>
          <p:cNvPr id="3" name="QM_4_BD.45_2#78a4c9866?pid=6209a90f8&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3291840" y="1511496"/>
            <a:ext cx="5614416" cy="2816352"/>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4" name="QC_5_BD.46_1#85f5df090?pid=78a4c9866&amp;color=0,0,0&amp;vtp=1&amp;bt=1&amp;bbb=1">
            <a:extLst>
              <a:ext uri="{FF2B5EF4-FFF2-40B4-BE49-F238E27FC236}">
                <a16:creationId xmlns:a16="http://schemas.microsoft.com/office/drawing/2014/main" id="{B510464C-D91D-B124-16BD-047C636557A3}"/>
              </a:ext>
            </a:extLst>
          </p:cNvPr>
          <p:cNvSpPr/>
          <p:nvPr/>
        </p:nvSpPr>
        <p:spPr>
          <a:xfrm>
            <a:off x="722376" y="4457896"/>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8.</a:t>
            </a:r>
            <a:r>
              <a:rPr lang="en-US" altLang="zh-CN" sz="2000" b="0" i="0">
                <a:solidFill>
                  <a:srgbClr val="000000"/>
                </a:solidFill>
                <a:latin typeface="微软雅黑" pitchFamily="34" charset="0"/>
                <a:ea typeface="微软雅黑" pitchFamily="34" charset="-122"/>
                <a:cs typeface="微软雅黑" pitchFamily="34" charset="-120"/>
              </a:rPr>
              <a:t>读图可知(</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5" name="QC_5_AN.47_1#85f5df090.bracket?pid=78a4c9866&amp;color=0,0,0&amp;vpa=14&amp;vtp=1">
            <a:extLst>
              <a:ext uri="{FF2B5EF4-FFF2-40B4-BE49-F238E27FC236}">
                <a16:creationId xmlns:a16="http://schemas.microsoft.com/office/drawing/2014/main" id="{E1F1DA4B-65A4-ECC6-D484-5B1AA4C3750B}"/>
              </a:ext>
            </a:extLst>
          </p:cNvPr>
          <p:cNvSpPr/>
          <p:nvPr/>
        </p:nvSpPr>
        <p:spPr>
          <a:xfrm>
            <a:off x="2149539" y="4457896"/>
            <a:ext cx="355600"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C</a:t>
            </a:r>
            <a:endParaRPr lang="en-US" altLang="zh-CN" sz="2000" dirty="0"/>
          </a:p>
        </p:txBody>
      </p:sp>
      <p:sp>
        <p:nvSpPr>
          <p:cNvPr id="6" name="QC_5_BD.46_2#85f5df090.choices?pid=78a4c9866&amp;color=0,0,0&amp;vtp=1&amp;bbb=1">
            <a:extLst>
              <a:ext uri="{FF2B5EF4-FFF2-40B4-BE49-F238E27FC236}">
                <a16:creationId xmlns:a16="http://schemas.microsoft.com/office/drawing/2014/main" id="{0C405AD2-3E6C-50FD-30BD-94D2AE22C6D9}"/>
              </a:ext>
            </a:extLst>
          </p:cNvPr>
          <p:cNvSpPr/>
          <p:nvPr/>
        </p:nvSpPr>
        <p:spPr>
          <a:xfrm>
            <a:off x="722376" y="4919541"/>
            <a:ext cx="10753344" cy="843153"/>
          </a:xfrm>
          <a:prstGeom prst="rect">
            <a:avLst/>
          </a:prstGeom>
          <a:noFill/>
          <a:ln/>
        </p:spPr>
        <p:txBody>
          <a:bodyPr wrap="none" lIns="0" tIns="0" rIns="0" bIns="0" rtlCol="0" anchor="t"/>
          <a:lstStyle/>
          <a:p>
            <a:pPr latinLnBrk="1">
              <a:lnSpc>
                <a:spcPts val="3600"/>
              </a:lnSpc>
              <a:tabLst>
                <a:tab pos="5077557"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.化石能源消费占比迅速下降</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.清洁能源消费占比增长较快</a:t>
            </a:r>
            <a:endParaRPr lang="en-US" altLang="zh-CN" sz="2000" dirty="0"/>
          </a:p>
          <a:p>
            <a:pPr latinLnBrk="1">
              <a:lnSpc>
                <a:spcPts val="3400"/>
              </a:lnSpc>
              <a:tabLst>
                <a:tab pos="5077557" algn="l"/>
              </a:tabLst>
            </a:pPr>
            <a:r>
              <a:rPr lang="en-US" altLang="zh-CN" sz="2000" b="0" i="0">
                <a:solidFill>
                  <a:srgbClr val="000000"/>
                </a:solidFill>
                <a:latin typeface="微软雅黑" pitchFamily="34" charset="0"/>
                <a:ea typeface="微软雅黑" pitchFamily="34" charset="-122"/>
                <a:cs typeface="微软雅黑" pitchFamily="34" charset="-120"/>
              </a:rPr>
              <a:t>C.煤炭能源主体地位趋于下降</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.能源消费结构主体发生改变</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fade">
                                      <p:cBhvr>
                                        <p:cTn id="10"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animBg="1"/>
    </p:bldLst>
  </p:timing>
</p:sld>
</file>

<file path=ppt/slides/slide46.xml><?xml version="1.0" encoding="utf-8"?>
<p:sld xmlns:a="http://schemas.openxmlformats.org/drawingml/2006/main" xmlns:r="http://schemas.openxmlformats.org/officeDocument/2006/relationships" xmlns:p="http://schemas.openxmlformats.org/presentationml/2006/main">
  <p:cSld name="Slide 36&amp;si=36">
    <p:spTree>
      <p:nvGrpSpPr>
        <p:cNvPr id="1" name=""/>
        <p:cNvGrpSpPr/>
        <p:nvPr/>
      </p:nvGrpSpPr>
      <p:grpSpPr>
        <a:xfrm>
          <a:off x="0" y="0"/>
          <a:ext cx="0" cy="0"/>
          <a:chOff x="0" y="0"/>
          <a:chExt cx="0" cy="0"/>
        </a:xfrm>
      </p:grpSpPr>
      <p:sp>
        <p:nvSpPr>
          <p:cNvPr id="2" name="QC_5_AS.48_1#85f5df090?vop=1&amp;pid=78a4c9866&amp;color=0,0,0&amp;vtp=1&amp;bt=1&amp;bbb=1&amp;hb=1"/>
          <p:cNvSpPr/>
          <p:nvPr/>
        </p:nvSpPr>
        <p:spPr>
          <a:xfrm>
            <a:off x="722376" y="972000"/>
            <a:ext cx="10753344" cy="17833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本题考查读图分析能力。图中的化石能源包括煤炭、石油、天然气，</a:t>
            </a:r>
            <a:r>
              <a:rPr lang="en-US" altLang="zh-CN" sz="2000" b="0" i="0">
                <a:solidFill>
                  <a:srgbClr val="000000"/>
                </a:solidFill>
                <a:latin typeface="微软雅黑" pitchFamily="34" charset="0"/>
                <a:ea typeface="微软雅黑" pitchFamily="34" charset="-122"/>
                <a:cs typeface="微软雅黑" pitchFamily="34" charset="-120"/>
              </a:rPr>
              <a:t>三者所占比例仍较大，</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虽有所下降</a:t>
            </a:r>
            <a:r>
              <a:rPr lang="en-US" altLang="zh-CN" sz="2000" b="0" i="0" dirty="0">
                <a:solidFill>
                  <a:srgbClr val="000000"/>
                </a:solidFill>
                <a:latin typeface="微软雅黑" pitchFamily="34" charset="0"/>
                <a:ea typeface="微软雅黑" pitchFamily="34" charset="-122"/>
                <a:cs typeface="微软雅黑" pitchFamily="34" charset="-120"/>
              </a:rPr>
              <a:t>，但并不是迅速下降，A错误；图中的天然气、水能、核能、</a:t>
            </a:r>
            <a:r>
              <a:rPr lang="en-US" altLang="zh-CN" sz="2000" b="0" i="0">
                <a:solidFill>
                  <a:srgbClr val="000000"/>
                </a:solidFill>
                <a:latin typeface="微软雅黑" pitchFamily="34" charset="0"/>
                <a:ea typeface="微软雅黑" pitchFamily="34" charset="-122"/>
                <a:cs typeface="微软雅黑" pitchFamily="34" charset="-120"/>
              </a:rPr>
              <a:t>风能为清洁能源，</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2012—2022</a:t>
            </a:r>
            <a:r>
              <a:rPr lang="en-US" altLang="zh-CN" sz="2000" b="0" i="0" dirty="0">
                <a:solidFill>
                  <a:srgbClr val="000000"/>
                </a:solidFill>
                <a:latin typeface="微软雅黑" pitchFamily="34" charset="0"/>
                <a:ea typeface="微软雅黑" pitchFamily="34" charset="-122"/>
                <a:cs typeface="微软雅黑" pitchFamily="34" charset="-120"/>
              </a:rPr>
              <a:t>年占比逐渐上升，但上升速度并不快，B错误；煤炭所占比例下降</a:t>
            </a:r>
            <a:r>
              <a:rPr lang="en-US" altLang="zh-CN" sz="2000" b="0" i="0">
                <a:solidFill>
                  <a:srgbClr val="000000"/>
                </a:solidFill>
                <a:latin typeface="微软雅黑" pitchFamily="34" charset="0"/>
                <a:ea typeface="微软雅黑" pitchFamily="34" charset="-122"/>
                <a:cs typeface="微软雅黑" pitchFamily="34" charset="-120"/>
              </a:rPr>
              <a:t>，煤炭能源主体</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地位也趋于下降</a:t>
            </a:r>
            <a:r>
              <a:rPr lang="en-US" altLang="zh-CN" sz="2000" b="0" i="0" dirty="0">
                <a:solidFill>
                  <a:srgbClr val="000000"/>
                </a:solidFill>
                <a:latin typeface="微软雅黑" pitchFamily="34" charset="0"/>
                <a:ea typeface="微软雅黑" pitchFamily="34" charset="-122"/>
                <a:cs typeface="微软雅黑" pitchFamily="34" charset="-120"/>
              </a:rPr>
              <a:t>，但我国的能源消费结构依然以煤炭为主，没有发生改变，C正确，D错误。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A88A925-66AD-376B-92BE-58E41A1CCB28}"/>
            </a:ext>
          </a:extLst>
        </p:cNvPr>
        <p:cNvGrpSpPr/>
        <p:nvPr/>
      </p:nvGrpSpPr>
      <p:grpSpPr>
        <a:xfrm>
          <a:off x="0" y="0"/>
          <a:ext cx="0" cy="0"/>
          <a:chOff x="0" y="0"/>
          <a:chExt cx="0" cy="0"/>
        </a:xfrm>
      </p:grpSpPr>
    </p:spTree>
    <p:extLst>
      <p:ext uri="{BB962C8B-B14F-4D97-AF65-F5344CB8AC3E}">
        <p14:creationId xmlns:p14="http://schemas.microsoft.com/office/powerpoint/2010/main" val="1521639243"/>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name="Slide 37&amp;si=37">
    <p:spTree>
      <p:nvGrpSpPr>
        <p:cNvPr id="1" name=""/>
        <p:cNvGrpSpPr/>
        <p:nvPr/>
      </p:nvGrpSpPr>
      <p:grpSpPr>
        <a:xfrm>
          <a:off x="0" y="0"/>
          <a:ext cx="0" cy="0"/>
          <a:chOff x="0" y="0"/>
          <a:chExt cx="0" cy="0"/>
        </a:xfrm>
      </p:grpSpPr>
      <p:sp>
        <p:nvSpPr>
          <p:cNvPr id="2" name="QC_5_BD.49_1#7e1a98085?pid=78a4c9866&amp;color=0,0,0&amp;vtp=1&amp;bt=1&amp;bbb=1"/>
          <p:cNvSpPr/>
          <p:nvPr/>
        </p:nvSpPr>
        <p:spPr>
          <a:xfrm>
            <a:off x="722376" y="96926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9.2012—2022年我国一次能源消费结构发生变化，</a:t>
            </a:r>
            <a:r>
              <a:rPr lang="en-US" altLang="zh-CN" sz="2000" b="0" i="0">
                <a:solidFill>
                  <a:srgbClr val="000000"/>
                </a:solidFill>
                <a:latin typeface="微软雅黑" pitchFamily="34" charset="0"/>
                <a:ea typeface="微软雅黑" pitchFamily="34" charset="-122"/>
                <a:cs typeface="微软雅黑" pitchFamily="34" charset="-120"/>
              </a:rPr>
              <a:t>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50_1#7e1a98085.bracket?pid=78a4c9866&amp;color=0,0,0&amp;vpa=15&amp;vtp=1"/>
          <p:cNvSpPr/>
          <p:nvPr/>
        </p:nvSpPr>
        <p:spPr>
          <a:xfrm>
            <a:off x="6907276" y="969265"/>
            <a:ext cx="385763"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D</a:t>
            </a:r>
            <a:endParaRPr lang="en-US" altLang="zh-CN" sz="2000" dirty="0"/>
          </a:p>
        </p:txBody>
      </p:sp>
      <p:sp>
        <p:nvSpPr>
          <p:cNvPr id="4" name="QC_5_BD.49_2#7e1a98085?pid=78a4c9866&amp;color=0,0,0&amp;vtp=1&amp;bbb=1"/>
          <p:cNvSpPr/>
          <p:nvPr/>
        </p:nvSpPr>
        <p:spPr>
          <a:xfrm>
            <a:off x="722376" y="1436497"/>
            <a:ext cx="10753344" cy="843153"/>
          </a:xfrm>
          <a:prstGeom prst="rect">
            <a:avLst/>
          </a:prstGeom>
          <a:noFill/>
          <a:ln/>
        </p:spPr>
        <p:txBody>
          <a:bodyPr wrap="none" lIns="0" tIns="0" rIns="0" bIns="0" rtlCol="0" anchor="t"/>
          <a:lstStyle/>
          <a:p>
            <a:pPr latinLnBrk="1">
              <a:lnSpc>
                <a:spcPts val="3600"/>
              </a:lnSpc>
              <a:tabLst>
                <a:tab pos="5077557" algn="l"/>
              </a:tabLst>
            </a:pPr>
            <a:r>
              <a:rPr lang="en-US" altLang="zh-CN" sz="2000" b="0" i="0" dirty="0">
                <a:solidFill>
                  <a:srgbClr val="000000"/>
                </a:solidFill>
                <a:latin typeface="微软雅黑" pitchFamily="34" charset="0"/>
                <a:ea typeface="微软雅黑" pitchFamily="34" charset="-122"/>
                <a:cs typeface="微软雅黑" pitchFamily="34" charset="-120"/>
              </a:rPr>
              <a:t>①消除环境污染</a:t>
            </a:r>
            <a:r>
              <a:rPr lang="en-US" altLang="zh-CN" sz="2000" b="0" i="0">
                <a:solidFill>
                  <a:srgbClr val="000000"/>
                </a:solidFill>
                <a:latin typeface="微软雅黑" pitchFamily="34" charset="0"/>
                <a:ea typeface="微软雅黑" pitchFamily="34" charset="-122"/>
                <a:cs typeface="微软雅黑" pitchFamily="34" charset="-120"/>
              </a:rPr>
              <a:t>，提升大气质量</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②</a:t>
            </a:r>
            <a:r>
              <a:rPr lang="en-US" altLang="zh-CN" sz="2000" b="0" i="0" dirty="0">
                <a:solidFill>
                  <a:srgbClr val="000000"/>
                </a:solidFill>
                <a:latin typeface="微软雅黑" pitchFamily="34" charset="0"/>
                <a:ea typeface="微软雅黑" pitchFamily="34" charset="-122"/>
                <a:cs typeface="微软雅黑" pitchFamily="34" charset="-120"/>
              </a:rPr>
              <a:t>减少二氧化碳排放量</a:t>
            </a:r>
            <a:r>
              <a:rPr lang="en-US" altLang="zh-CN" sz="2000" b="0" i="0">
                <a:solidFill>
                  <a:srgbClr val="000000"/>
                </a:solidFill>
                <a:latin typeface="微软雅黑" pitchFamily="34" charset="0"/>
                <a:ea typeface="微软雅黑" pitchFamily="34" charset="-122"/>
                <a:cs typeface="微软雅黑" pitchFamily="34" charset="-120"/>
              </a:rPr>
              <a:t>，履行国际义务</a:t>
            </a:r>
            <a:endParaRPr lang="en-US" altLang="zh-CN" sz="2000" dirty="0"/>
          </a:p>
          <a:p>
            <a:pPr latinLnBrk="1">
              <a:lnSpc>
                <a:spcPts val="3400"/>
              </a:lnSpc>
              <a:tabLst>
                <a:tab pos="5077557" algn="l"/>
              </a:tabLst>
            </a:pPr>
            <a:r>
              <a:rPr lang="en-US" altLang="zh-CN" sz="2000" b="0" i="0">
                <a:solidFill>
                  <a:srgbClr val="000000"/>
                </a:solidFill>
                <a:latin typeface="微软雅黑" pitchFamily="34" charset="0"/>
                <a:ea typeface="微软雅黑" pitchFamily="34" charset="-122"/>
                <a:cs typeface="微软雅黑" pitchFamily="34" charset="-120"/>
              </a:rPr>
              <a:t>③</a:t>
            </a:r>
            <a:r>
              <a:rPr lang="en-US" altLang="zh-CN" sz="2000" b="0" i="0" dirty="0">
                <a:solidFill>
                  <a:srgbClr val="000000"/>
                </a:solidFill>
                <a:latin typeface="微软雅黑" pitchFamily="34" charset="0"/>
                <a:ea typeface="微软雅黑" pitchFamily="34" charset="-122"/>
                <a:cs typeface="微软雅黑" pitchFamily="34" charset="-120"/>
              </a:rPr>
              <a:t>开发清洁能源</a:t>
            </a:r>
            <a:r>
              <a:rPr lang="en-US" altLang="zh-CN" sz="2000" b="0" i="0">
                <a:solidFill>
                  <a:srgbClr val="000000"/>
                </a:solidFill>
                <a:latin typeface="微软雅黑" pitchFamily="34" charset="0"/>
                <a:ea typeface="微软雅黑" pitchFamily="34" charset="-122"/>
                <a:cs typeface="微软雅黑" pitchFamily="34" charset="-120"/>
              </a:rPr>
              <a:t>，丰富能源类型</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④</a:t>
            </a:r>
            <a:r>
              <a:rPr lang="en-US" altLang="zh-CN" sz="2000" b="0" i="0" dirty="0">
                <a:solidFill>
                  <a:srgbClr val="000000"/>
                </a:solidFill>
                <a:latin typeface="微软雅黑" pitchFamily="34" charset="0"/>
                <a:ea typeface="微软雅黑" pitchFamily="34" charset="-122"/>
                <a:cs typeface="微软雅黑" pitchFamily="34" charset="-120"/>
              </a:rPr>
              <a:t>减少化石能源占比</a:t>
            </a:r>
            <a:r>
              <a:rPr lang="en-US" altLang="zh-CN" sz="2000" b="0" i="0">
                <a:solidFill>
                  <a:srgbClr val="000000"/>
                </a:solidFill>
                <a:latin typeface="微软雅黑" pitchFamily="34" charset="0"/>
                <a:ea typeface="微软雅黑" pitchFamily="34" charset="-122"/>
                <a:cs typeface="微软雅黑" pitchFamily="34" charset="-120"/>
              </a:rPr>
              <a:t>，优化能源结构</a:t>
            </a:r>
            <a:endParaRPr lang="en-US" altLang="zh-CN" sz="2000" dirty="0"/>
          </a:p>
        </p:txBody>
      </p:sp>
      <p:sp>
        <p:nvSpPr>
          <p:cNvPr id="5" name="QC_5_BD.49_3#7e1a98085.choices?pid=78a4c9866&amp;color=0,0,0&amp;vtp=1&amp;bbb=1"/>
          <p:cNvSpPr/>
          <p:nvPr/>
        </p:nvSpPr>
        <p:spPr>
          <a:xfrm>
            <a:off x="722376" y="2326259"/>
            <a:ext cx="10753344" cy="405003"/>
          </a:xfrm>
          <a:prstGeom prst="rect">
            <a:avLst/>
          </a:prstGeom>
          <a:noFill/>
          <a:ln/>
        </p:spPr>
        <p:txBody>
          <a:bodyPr wrap="none" lIns="0" tIns="0" rIns="0" bIns="0" rtlCol="0" anchor="t"/>
          <a:lstStyle/>
          <a:p>
            <a:pPr latinLnBrk="1">
              <a:lnSpc>
                <a:spcPts val="3600"/>
              </a:lnSpc>
              <a:tabLst>
                <a:tab pos="2761029" algn="l"/>
                <a:tab pos="5483957" algn="l"/>
                <a:tab pos="8219586"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.①②</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B.①③</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C.③④</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.②④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49.xml><?xml version="1.0" encoding="utf-8"?>
<p:sld xmlns:a="http://schemas.openxmlformats.org/drawingml/2006/main" xmlns:r="http://schemas.openxmlformats.org/officeDocument/2006/relationships" xmlns:p="http://schemas.openxmlformats.org/presentationml/2006/main">
  <p:cSld name="Slide 38&amp;si=38">
    <p:spTree>
      <p:nvGrpSpPr>
        <p:cNvPr id="1" name=""/>
        <p:cNvGrpSpPr/>
        <p:nvPr/>
      </p:nvGrpSpPr>
      <p:grpSpPr>
        <a:xfrm>
          <a:off x="0" y="0"/>
          <a:ext cx="0" cy="0"/>
          <a:chOff x="0" y="0"/>
          <a:chExt cx="0" cy="0"/>
        </a:xfrm>
      </p:grpSpPr>
      <p:sp>
        <p:nvSpPr>
          <p:cNvPr id="2" name="QC_5_AS.51_1#7e1a98085?vop=1&amp;pid=78a4c9866&amp;color=0,0,0&amp;vtp=1&amp;bt=1&amp;bbb=1&amp;hb=1"/>
          <p:cNvSpPr/>
          <p:nvPr/>
        </p:nvSpPr>
        <p:spPr>
          <a:xfrm>
            <a:off x="722376" y="972000"/>
            <a:ext cx="10753344" cy="22405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本题考查我国未来能源需求与能源安全。我国一次能源消费结构当中，</a:t>
            </a:r>
            <a:r>
              <a:rPr lang="en-US" altLang="zh-CN" sz="2000" b="0" i="0">
                <a:solidFill>
                  <a:srgbClr val="000000"/>
                </a:solidFill>
                <a:latin typeface="微软雅黑" pitchFamily="34" charset="0"/>
                <a:ea typeface="微软雅黑" pitchFamily="34" charset="-122"/>
                <a:cs typeface="微软雅黑" pitchFamily="34" charset="-120"/>
              </a:rPr>
              <a:t>清洁能源占比上升，</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化石能源占比下降</a:t>
            </a:r>
            <a:r>
              <a:rPr lang="en-US" altLang="zh-CN" sz="2000" b="0" i="0" dirty="0">
                <a:solidFill>
                  <a:srgbClr val="000000"/>
                </a:solidFill>
                <a:latin typeface="微软雅黑" pitchFamily="34" charset="0"/>
                <a:ea typeface="微软雅黑" pitchFamily="34" charset="-122"/>
                <a:cs typeface="微软雅黑" pitchFamily="34" charset="-120"/>
              </a:rPr>
              <a:t>，有利于改善环境污染状况，但是不能消除环境污染，①错误</a:t>
            </a:r>
            <a:r>
              <a:rPr lang="en-US" altLang="zh-CN" sz="2000" b="0" i="0">
                <a:solidFill>
                  <a:srgbClr val="000000"/>
                </a:solidFill>
                <a:latin typeface="微软雅黑" pitchFamily="34" charset="0"/>
                <a:ea typeface="微软雅黑" pitchFamily="34" charset="-122"/>
                <a:cs typeface="微软雅黑" pitchFamily="34" charset="-120"/>
              </a:rPr>
              <a:t>；化石能源消费</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占比下降</a:t>
            </a:r>
            <a:r>
              <a:rPr lang="en-US" altLang="zh-CN" sz="2000" b="0" i="0" dirty="0">
                <a:solidFill>
                  <a:srgbClr val="000000"/>
                </a:solidFill>
                <a:latin typeface="微软雅黑" pitchFamily="34" charset="0"/>
                <a:ea typeface="微软雅黑" pitchFamily="34" charset="-122"/>
                <a:cs typeface="微软雅黑" pitchFamily="34" charset="-120"/>
              </a:rPr>
              <a:t>，有利于减少碳排放，履行国际义务，②正确；2012—2022年</a:t>
            </a:r>
            <a:r>
              <a:rPr lang="en-US" altLang="zh-CN" sz="2000" b="0" i="0">
                <a:solidFill>
                  <a:srgbClr val="000000"/>
                </a:solidFill>
                <a:latin typeface="微软雅黑" pitchFamily="34" charset="0"/>
                <a:ea typeface="微软雅黑" pitchFamily="34" charset="-122"/>
                <a:cs typeface="微软雅黑" pitchFamily="34" charset="-120"/>
              </a:rPr>
              <a:t>，我国的能源消费类型</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没有发生变化</a:t>
            </a:r>
            <a:r>
              <a:rPr lang="en-US" altLang="zh-CN" sz="2000" b="0" i="0" dirty="0">
                <a:solidFill>
                  <a:srgbClr val="000000"/>
                </a:solidFill>
                <a:latin typeface="微软雅黑" pitchFamily="34" charset="0"/>
                <a:ea typeface="微软雅黑" pitchFamily="34" charset="-122"/>
                <a:cs typeface="微软雅黑" pitchFamily="34" charset="-120"/>
              </a:rPr>
              <a:t>，③错误；清洁能源占比上升，可以降低煤炭、石油等化石能源占比</a:t>
            </a:r>
            <a:r>
              <a:rPr lang="en-US" altLang="zh-CN" sz="2000" b="0" i="0">
                <a:solidFill>
                  <a:srgbClr val="000000"/>
                </a:solidFill>
                <a:latin typeface="微软雅黑" pitchFamily="34" charset="0"/>
                <a:ea typeface="微软雅黑" pitchFamily="34" charset="-122"/>
                <a:cs typeface="微软雅黑" pitchFamily="34" charset="-120"/>
              </a:rPr>
              <a:t>，优化能源结</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构</a:t>
            </a:r>
            <a:r>
              <a:rPr lang="en-US" altLang="zh-CN" sz="2000" b="0" i="0" dirty="0">
                <a:solidFill>
                  <a:srgbClr val="000000"/>
                </a:solidFill>
                <a:latin typeface="微软雅黑" pitchFamily="34" charset="0"/>
                <a:ea typeface="微软雅黑" pitchFamily="34" charset="-122"/>
                <a:cs typeface="微软雅黑" pitchFamily="34" charset="-120"/>
              </a:rPr>
              <a:t>，④正确。综上，②④正确，故选D。</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5.xml><?xml version="1.0" encoding="utf-8"?>
<p:sld xmlns:a="http://schemas.openxmlformats.org/drawingml/2006/main" xmlns:r="http://schemas.openxmlformats.org/officeDocument/2006/relationships" xmlns:p="http://schemas.openxmlformats.org/presentationml/2006/main">
  <p:cSld name="Slide 5&amp;si=5">
    <p:spTree>
      <p:nvGrpSpPr>
        <p:cNvPr id="1" name=""/>
        <p:cNvGrpSpPr/>
        <p:nvPr/>
      </p:nvGrpSpPr>
      <p:grpSpPr>
        <a:xfrm>
          <a:off x="0" y="0"/>
          <a:ext cx="0" cy="0"/>
          <a:chOff x="0" y="0"/>
          <a:chExt cx="0" cy="0"/>
        </a:xfrm>
      </p:grpSpPr>
      <p:sp>
        <p:nvSpPr>
          <p:cNvPr id="2" name="QC_6_AS.4_1#d357450d6?vop=1&amp;pid=97005a0c6&amp;color=0,0,0&amp;vtp=1&amp;bt=1&amp;bbb=1"/>
          <p:cNvSpPr/>
          <p:nvPr/>
        </p:nvSpPr>
        <p:spPr>
          <a:xfrm>
            <a:off x="722376" y="972000"/>
            <a:ext cx="10753344" cy="434785"/>
          </a:xfrm>
          <a:prstGeom prst="rect">
            <a:avLst/>
          </a:prstGeom>
          <a:noFill/>
          <a:ln/>
        </p:spPr>
        <p:txBody>
          <a:bodyPr wrap="none" lIns="0" tIns="0" rIns="0" bIns="0" rtlCol="0" anchor="t"/>
          <a:lstStyle/>
          <a:p>
            <a:pPr algn="l" latinLnBrk="1">
              <a:lnSpc>
                <a:spcPts val="39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本题考查读图分析能力。</a:t>
            </a:r>
            <a:endParaRPr lang="en-US" altLang="zh-CN" sz="2200" dirty="0"/>
          </a:p>
        </p:txBody>
      </p:sp>
      <p:pic>
        <p:nvPicPr>
          <p:cNvPr id="3" name="QC_6_AS.4_2#d357450d6?vop=1&amp;pid=97005a0c6&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4370832" y="1545913"/>
            <a:ext cx="3447288" cy="2971800"/>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50.xml><?xml version="1.0" encoding="utf-8"?>
<p:sld xmlns:a="http://schemas.openxmlformats.org/drawingml/2006/main" xmlns:r="http://schemas.openxmlformats.org/officeDocument/2006/relationships" xmlns:p="http://schemas.openxmlformats.org/presentationml/2006/main">
  <p:cSld name="Slide 39&amp;si=39">
    <p:spTree>
      <p:nvGrpSpPr>
        <p:cNvPr id="1" name=""/>
        <p:cNvGrpSpPr/>
        <p:nvPr/>
      </p:nvGrpSpPr>
      <p:grpSpPr>
        <a:xfrm>
          <a:off x="0" y="0"/>
          <a:ext cx="0" cy="0"/>
          <a:chOff x="0" y="0"/>
          <a:chExt cx="0" cy="0"/>
        </a:xfrm>
      </p:grpSpPr>
      <p:sp>
        <p:nvSpPr>
          <p:cNvPr id="2" name="QC_5_AS.51_2#7e1a98085?vop=1&amp;pid=78a4c9866&amp;color=0,0,0&amp;mp=1&amp;vtp=1&amp;bt=1&amp;bbb=1"/>
          <p:cNvSpPr/>
          <p:nvPr/>
        </p:nvSpPr>
        <p:spPr>
          <a:xfrm>
            <a:off x="722376" y="972000"/>
            <a:ext cx="10753344" cy="405003"/>
          </a:xfrm>
          <a:prstGeom prst="rect">
            <a:avLst/>
          </a:prstGeom>
          <a:noFill/>
          <a:ln/>
        </p:spPr>
        <p:txBody>
          <a:bodyPr wrap="none" lIns="0" tIns="0" rIns="0" bIns="0" rtlCol="0" anchor="t"/>
          <a:lstStyle/>
          <a:p>
            <a:pPr algn="l" latinLnBrk="1">
              <a:lnSpc>
                <a:spcPts val="3600"/>
              </a:lnSpc>
            </a:pPr>
            <a:r>
              <a:rPr lang="en-US" altLang="zh-CN" sz="2000" b="1" i="0" dirty="0">
                <a:solidFill>
                  <a:srgbClr val="000000"/>
                </a:solidFill>
                <a:latin typeface="微软雅黑" pitchFamily="34" charset="0"/>
                <a:ea typeface="微软雅黑" pitchFamily="34" charset="-122"/>
                <a:cs typeface="微软雅黑" pitchFamily="34" charset="-120"/>
              </a:rPr>
              <a:t>【知识拓展】</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微软雅黑" pitchFamily="34" charset="0"/>
                <a:ea typeface="微软雅黑" pitchFamily="34" charset="-122"/>
                <a:cs typeface="微软雅黑" pitchFamily="34" charset="-120"/>
              </a:rPr>
              <a:t>一次能源和二次能源</a:t>
            </a:r>
            <a:endParaRPr lang="en-US" altLang="zh-CN" sz="2000" dirty="0"/>
          </a:p>
        </p:txBody>
      </p:sp>
      <p:graphicFrame>
        <p:nvGraphicFramePr>
          <p:cNvPr id="40" name="QC_5_AS.51_3#7e1a98085?colgroup=4,36&amp;vop=1&amp;pid=78a4c9866&amp;color=0,0,0&amp;mp=1&amp;vtp=1&amp;bbb=1&amp;hb=1"/>
          <p:cNvGraphicFramePr>
            <a:graphicFrameLocks noGrp="1"/>
          </p:cNvGraphicFramePr>
          <p:nvPr>
            <p:extLst>
              <p:ext uri="{D42A27DB-BD31-4B8C-83A1-F6EECF244321}">
                <p14:modId xmlns:p14="http://schemas.microsoft.com/office/powerpoint/2010/main" val="2885855196"/>
              </p:ext>
            </p:extLst>
          </p:nvPr>
        </p:nvGraphicFramePr>
        <p:xfrm>
          <a:off x="722376" y="1513528"/>
          <a:ext cx="10725912" cy="1645158"/>
        </p:xfrm>
        <a:graphic>
          <a:graphicData uri="http://schemas.openxmlformats.org/drawingml/2006/table">
            <a:tbl>
              <a:tblPr/>
              <a:tblGrid>
                <a:gridCol w="1271016">
                  <a:extLst>
                    <a:ext uri="{9D8B030D-6E8A-4147-A177-3AD203B41FA5}">
                      <a16:colId xmlns:a16="http://schemas.microsoft.com/office/drawing/2014/main" val="20000"/>
                    </a:ext>
                  </a:extLst>
                </a:gridCol>
                <a:gridCol w="9454896">
                  <a:extLst>
                    <a:ext uri="{9D8B030D-6E8A-4147-A177-3AD203B41FA5}">
                      <a16:colId xmlns:a16="http://schemas.microsoft.com/office/drawing/2014/main" val="20001"/>
                    </a:ext>
                  </a:extLst>
                </a:gridCol>
              </a:tblGrid>
              <a:tr h="822579">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一次能源</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200"/>
                        </a:lnSpc>
                      </a:pPr>
                      <a:r>
                        <a:rPr lang="en-US" altLang="zh-CN" sz="2000" b="0" i="0" dirty="0">
                          <a:solidFill>
                            <a:srgbClr val="000000"/>
                          </a:solidFill>
                          <a:latin typeface="微软雅黑" pitchFamily="34" charset="0"/>
                          <a:ea typeface="微软雅黑" pitchFamily="34" charset="-122"/>
                          <a:cs typeface="微软雅黑" pitchFamily="34" charset="-120"/>
                        </a:rPr>
                        <a:t>从自然界直接取得且不改变其基本形态的能源</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如煤炭</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石油</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天然气</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太阳能</a:t>
                      </a:r>
                      <a:r>
                        <a:rPr lang="en-US" altLang="zh-CN" sz="2000" b="0" i="0" spc="-100">
                          <a:solidFill>
                            <a:srgbClr val="000000"/>
                          </a:solidFill>
                          <a:latin typeface="微软雅黑" pitchFamily="34" charset="0"/>
                          <a:ea typeface="微软雅黑" pitchFamily="34" charset="-122"/>
                          <a:cs typeface="微软雅黑" pitchFamily="34" charset="-120"/>
                        </a:rPr>
                        <a:t>、</a:t>
                      </a:r>
                    </a:p>
                    <a:p>
                      <a:pPr marL="0" lvl="0" indent="0" algn="l" latinLnBrk="1" hangingPunct="0">
                        <a:lnSpc>
                          <a:spcPts val="3000"/>
                        </a:lnSpc>
                      </a:pPr>
                      <a:r>
                        <a:rPr lang="en-US" altLang="zh-CN" sz="2000" b="0" i="0">
                          <a:solidFill>
                            <a:srgbClr val="000000"/>
                          </a:solidFill>
                          <a:latin typeface="微软雅黑" pitchFamily="34" charset="0"/>
                          <a:ea typeface="微软雅黑" pitchFamily="34" charset="-122"/>
                          <a:cs typeface="微软雅黑" pitchFamily="34" charset="-120"/>
                        </a:rPr>
                        <a:t>风能</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水能</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生物质能</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地热能等</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822579">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二次能源</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200"/>
                        </a:lnSpc>
                      </a:pPr>
                      <a:r>
                        <a:rPr lang="en-US" altLang="zh-CN" sz="2000" b="0" i="0" dirty="0">
                          <a:solidFill>
                            <a:srgbClr val="000000"/>
                          </a:solidFill>
                          <a:latin typeface="微软雅黑" pitchFamily="34" charset="0"/>
                          <a:ea typeface="微软雅黑" pitchFamily="34" charset="-122"/>
                          <a:cs typeface="微软雅黑" pitchFamily="34" charset="-120"/>
                        </a:rPr>
                        <a:t>由一次能源经过加工转换成为另一形态和品位的能源</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如电能</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汽油</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柴油</a:t>
                      </a:r>
                      <a:r>
                        <a:rPr lang="en-US" altLang="zh-CN" sz="2000" b="0" i="0" spc="-10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酒</a:t>
                      </a:r>
                    </a:p>
                    <a:p>
                      <a:pPr marL="0" lvl="0" indent="0" algn="l" latinLnBrk="1" hangingPunct="0">
                        <a:lnSpc>
                          <a:spcPts val="3000"/>
                        </a:lnSpc>
                      </a:pPr>
                      <a:r>
                        <a:rPr lang="en-US" altLang="zh-CN" sz="2000" b="0" i="0">
                          <a:solidFill>
                            <a:srgbClr val="000000"/>
                          </a:solidFill>
                          <a:latin typeface="微软雅黑" pitchFamily="34" charset="0"/>
                          <a:ea typeface="微软雅黑" pitchFamily="34" charset="-122"/>
                          <a:cs typeface="微软雅黑" pitchFamily="34" charset="-120"/>
                        </a:rPr>
                        <a:t>精</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煤气</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氢能等</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40"/>
                                        </p:tgtEl>
                                        <p:attrNameLst>
                                          <p:attrName>style.visibility</p:attrName>
                                        </p:attrNameLst>
                                      </p:cBhvr>
                                      <p:to>
                                        <p:strVal val="visible"/>
                                      </p:to>
                                    </p:set>
                                    <p:animEffect transition="in" filter="fade">
                                      <p:cBhvr>
                                        <p:cTn id="13"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A88A925-66AD-376B-92BE-58E41A1CCB28}"/>
            </a:ext>
          </a:extLst>
        </p:cNvPr>
        <p:cNvGrpSpPr/>
        <p:nvPr/>
      </p:nvGrpSpPr>
      <p:grpSpPr>
        <a:xfrm>
          <a:off x="0" y="0"/>
          <a:ext cx="0" cy="0"/>
          <a:chOff x="0" y="0"/>
          <a:chExt cx="0" cy="0"/>
        </a:xfrm>
      </p:grpSpPr>
    </p:spTree>
    <p:extLst>
      <p:ext uri="{BB962C8B-B14F-4D97-AF65-F5344CB8AC3E}">
        <p14:creationId xmlns:p14="http://schemas.microsoft.com/office/powerpoint/2010/main" val="2196409969"/>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name="Slide 40&amp;si=40">
    <p:spTree>
      <p:nvGrpSpPr>
        <p:cNvPr id="1" name=""/>
        <p:cNvGrpSpPr/>
        <p:nvPr/>
      </p:nvGrpSpPr>
      <p:grpSpPr>
        <a:xfrm>
          <a:off x="0" y="0"/>
          <a:ext cx="0" cy="0"/>
          <a:chOff x="0" y="0"/>
          <a:chExt cx="0" cy="0"/>
        </a:xfrm>
      </p:grpSpPr>
      <p:pic>
        <p:nvPicPr>
          <p:cNvPr id="2" name="QM_4_BD.52_1#4ee51d96e?htil=2&amp;pid=6209a90f8&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8108079" y="1026864"/>
            <a:ext cx="3291840" cy="1993392"/>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QM_4_BD.52_2#4ee51d96e?htil=2&amp;pid=6209a90f8&amp;color=0,0,0&amp;vtp=1&amp;bt=1&amp;bbb=1&amp;hb=1"/>
          <p:cNvSpPr/>
          <p:nvPr/>
        </p:nvSpPr>
        <p:spPr>
          <a:xfrm>
            <a:off x="722376" y="972000"/>
            <a:ext cx="7324344" cy="8431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仿宋" pitchFamily="34" charset="0"/>
                <a:ea typeface="仿宋" pitchFamily="34" charset="-122"/>
                <a:cs typeface="仿宋" pitchFamily="34" charset="-120"/>
              </a:rPr>
              <a:t>[北京丰台区2025高二月考</a:t>
            </a:r>
            <a:r>
              <a:rPr lang="en-US" altLang="zh-CN" sz="2000" b="0" i="0">
                <a:solidFill>
                  <a:srgbClr val="000000"/>
                </a:solidFill>
                <a:latin typeface="仿宋" pitchFamily="34" charset="0"/>
                <a:ea typeface="仿宋" pitchFamily="34" charset="-122"/>
                <a:cs typeface="仿宋"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楷体" pitchFamily="34" charset="-122"/>
                <a:cs typeface="微软雅黑" pitchFamily="34" charset="-120"/>
              </a:rPr>
              <a:t>下图为中国原油进口重心与全球原油</a:t>
            </a:r>
          </a:p>
          <a:p>
            <a:pPr latinLnBrk="1">
              <a:lnSpc>
                <a:spcPts val="3400"/>
              </a:lnSpc>
            </a:pPr>
            <a:r>
              <a:rPr lang="en-US" altLang="zh-CN" sz="2000" b="0" i="0">
                <a:solidFill>
                  <a:srgbClr val="000000"/>
                </a:solidFill>
                <a:latin typeface="微软雅黑" pitchFamily="34" charset="0"/>
                <a:ea typeface="楷体" pitchFamily="34" charset="-122"/>
                <a:cs typeface="微软雅黑" pitchFamily="34" charset="-120"/>
              </a:rPr>
              <a:t>产量重心移动路径示意图</a:t>
            </a:r>
            <a:r>
              <a:rPr lang="en-US" altLang="zh-CN" sz="2000" b="0" i="0" dirty="0">
                <a:solidFill>
                  <a:srgbClr val="000000"/>
                </a:solidFill>
                <a:latin typeface="Times New Roman" pitchFamily="34" charset="0"/>
                <a:ea typeface="KaiTi" pitchFamily="34" charset="-122"/>
                <a:cs typeface="Times New Roman" pitchFamily="34" charset="-120"/>
              </a:rPr>
              <a:t>。据此完成下面小题。</a:t>
            </a:r>
            <a:endParaRPr lang="en-US" altLang="zh-CN" sz="2000" dirty="0"/>
          </a:p>
        </p:txBody>
      </p:sp>
      <p:sp>
        <p:nvSpPr>
          <p:cNvPr id="4" name="QC_5_BD.53_1#c0340dfef?htil=2&amp;pid=4ee51d96e&amp;color=0,0,0&amp;vtp=1&amp;bbb=1"/>
          <p:cNvSpPr/>
          <p:nvPr/>
        </p:nvSpPr>
        <p:spPr>
          <a:xfrm>
            <a:off x="722376" y="1869255"/>
            <a:ext cx="7324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10.2005—2010年，</a:t>
            </a:r>
            <a:r>
              <a:rPr lang="en-US" altLang="zh-CN" sz="2000" b="0" i="0">
                <a:solidFill>
                  <a:srgbClr val="000000"/>
                </a:solidFill>
                <a:latin typeface="微软雅黑" pitchFamily="34" charset="0"/>
                <a:ea typeface="微软雅黑" pitchFamily="34" charset="-122"/>
                <a:cs typeface="微软雅黑" pitchFamily="34" charset="-120"/>
              </a:rPr>
              <a:t>中国原油进口增幅较大的国家可能是(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5" name="QC_5_BD.53_2#c0340dfef.choices?htil=2&amp;pid=4ee51d96e&amp;color=0,0,0&amp;vtp=1&amp;bbb=1"/>
          <p:cNvSpPr/>
          <p:nvPr/>
        </p:nvSpPr>
        <p:spPr>
          <a:xfrm>
            <a:off x="722376" y="2326455"/>
            <a:ext cx="7324344" cy="405003"/>
          </a:xfrm>
          <a:prstGeom prst="rect">
            <a:avLst/>
          </a:prstGeom>
          <a:noFill/>
          <a:ln/>
        </p:spPr>
        <p:txBody>
          <a:bodyPr wrap="none" lIns="0" tIns="0" rIns="0" bIns="0" rtlCol="0" anchor="t"/>
          <a:lstStyle/>
          <a:p>
            <a:pPr latinLnBrk="1">
              <a:lnSpc>
                <a:spcPts val="3600"/>
              </a:lnSpc>
              <a:tabLst>
                <a:tab pos="1904111" algn="l"/>
                <a:tab pos="3770122" algn="l"/>
                <a:tab pos="5394833"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.加拿大</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B.俄罗斯</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C.巴西</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.巴基斯坦</a:t>
            </a:r>
            <a:endParaRPr lang="en-US" altLang="zh-CN" sz="2000" dirty="0"/>
          </a:p>
        </p:txBody>
      </p:sp>
      <p:sp>
        <p:nvSpPr>
          <p:cNvPr id="6" name="QC_5_AN.54_1#c0340dfef.bracket?pid=4ee51d96e&amp;color=0,0,0&amp;vpa=16&amp;vtp=1"/>
          <p:cNvSpPr/>
          <p:nvPr/>
        </p:nvSpPr>
        <p:spPr>
          <a:xfrm>
            <a:off x="7323201" y="1869255"/>
            <a:ext cx="355600"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C</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bg/>
                                          </p:spTgt>
                                        </p:tgtEl>
                                        <p:attrNameLst>
                                          <p:attrName>style.visibility</p:attrName>
                                        </p:attrNameLst>
                                      </p:cBhvr>
                                      <p:to>
                                        <p:strVal val="visible"/>
                                      </p:to>
                                    </p:set>
                                    <p:animEffect transition="in" filter="fade">
                                      <p:cBhvr>
                                        <p:cTn id="7" dur="500"/>
                                        <p:tgtEl>
                                          <p:spTgt spid="6">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
                                            <p:txEl>
                                              <p:pRg st="0" end="0"/>
                                            </p:txEl>
                                          </p:spTgt>
                                        </p:tgtEl>
                                        <p:attrNameLst>
                                          <p:attrName>style.visibility</p:attrName>
                                        </p:attrNameLst>
                                      </p:cBhvr>
                                      <p:to>
                                        <p:strVal val="visible"/>
                                      </p:to>
                                    </p:set>
                                    <p:animEffect transition="in" filter="fade">
                                      <p:cBhvr>
                                        <p:cTn id="10" dur="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animBg="1"/>
    </p:bldLst>
  </p:timing>
</p:sld>
</file>

<file path=ppt/slides/slide53.xml><?xml version="1.0" encoding="utf-8"?>
<p:sld xmlns:a="http://schemas.openxmlformats.org/drawingml/2006/main" xmlns:r="http://schemas.openxmlformats.org/officeDocument/2006/relationships" xmlns:p="http://schemas.openxmlformats.org/presentationml/2006/main">
  <p:cSld name="Slide 41&amp;si=41">
    <p:spTree>
      <p:nvGrpSpPr>
        <p:cNvPr id="1" name=""/>
        <p:cNvGrpSpPr/>
        <p:nvPr/>
      </p:nvGrpSpPr>
      <p:grpSpPr>
        <a:xfrm>
          <a:off x="0" y="0"/>
          <a:ext cx="0" cy="0"/>
          <a:chOff x="0" y="0"/>
          <a:chExt cx="0" cy="0"/>
        </a:xfrm>
      </p:grpSpPr>
      <p:sp>
        <p:nvSpPr>
          <p:cNvPr id="2" name="QC_5_AS.55_1#c0340dfef?vop=1&amp;pid=4ee51d96e&amp;color=0,0,0&amp;vtp=1&amp;bt=1&amp;bbb=1&amp;hb=1"/>
          <p:cNvSpPr/>
          <p:nvPr/>
        </p:nvSpPr>
        <p:spPr>
          <a:xfrm>
            <a:off x="722376" y="972000"/>
            <a:ext cx="10753344" cy="13261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本题考查读图分析能力。根据图示判断2005—2010</a:t>
            </a:r>
            <a:r>
              <a:rPr lang="en-US" altLang="zh-CN" sz="2000" b="0" i="0">
                <a:solidFill>
                  <a:srgbClr val="000000"/>
                </a:solidFill>
                <a:latin typeface="微软雅黑" pitchFamily="34" charset="0"/>
                <a:ea typeface="微软雅黑" pitchFamily="34" charset="-122"/>
                <a:cs typeface="微软雅黑" pitchFamily="34" charset="-120"/>
              </a:rPr>
              <a:t>年中国原油进口重心向西向南移动，</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巴西绝大部分领土位于南半球</a:t>
            </a:r>
            <a:r>
              <a:rPr lang="en-US" altLang="zh-CN" sz="2000" b="0" i="0" dirty="0">
                <a:solidFill>
                  <a:srgbClr val="000000"/>
                </a:solidFill>
                <a:latin typeface="微软雅黑" pitchFamily="34" charset="0"/>
                <a:ea typeface="微软雅黑" pitchFamily="34" charset="-122"/>
                <a:cs typeface="微软雅黑" pitchFamily="34" charset="-120"/>
              </a:rPr>
              <a:t>，从巴西进口大量原油使我国原油进口重心南移，C正确</a:t>
            </a:r>
            <a:r>
              <a:rPr lang="en-US" altLang="zh-CN" sz="2000" b="0" i="0">
                <a:solidFill>
                  <a:srgbClr val="000000"/>
                </a:solidFill>
                <a:latin typeface="微软雅黑" pitchFamily="34" charset="0"/>
                <a:ea typeface="微软雅黑" pitchFamily="34" charset="-122"/>
                <a:cs typeface="微软雅黑" pitchFamily="34" charset="-120"/>
              </a:rPr>
              <a:t>；加拿大</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位于我国东北部</a:t>
            </a:r>
            <a:r>
              <a:rPr lang="en-US" altLang="zh-CN" sz="2000" b="0" i="0" dirty="0">
                <a:solidFill>
                  <a:srgbClr val="000000"/>
                </a:solidFill>
                <a:latin typeface="微软雅黑" pitchFamily="34" charset="0"/>
                <a:ea typeface="微软雅黑" pitchFamily="34" charset="-122"/>
                <a:cs typeface="微软雅黑" pitchFamily="34" charset="-120"/>
              </a:rPr>
              <a:t>，A错误；俄罗斯位于我国北部，B错误；巴基斯坦不是重要的产油国，D错误。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A88A925-66AD-376B-92BE-58E41A1CCB28}"/>
            </a:ext>
          </a:extLst>
        </p:cNvPr>
        <p:cNvGrpSpPr/>
        <p:nvPr/>
      </p:nvGrpSpPr>
      <p:grpSpPr>
        <a:xfrm>
          <a:off x="0" y="0"/>
          <a:ext cx="0" cy="0"/>
          <a:chOff x="0" y="0"/>
          <a:chExt cx="0" cy="0"/>
        </a:xfrm>
      </p:grpSpPr>
    </p:spTree>
    <p:extLst>
      <p:ext uri="{BB962C8B-B14F-4D97-AF65-F5344CB8AC3E}">
        <p14:creationId xmlns:p14="http://schemas.microsoft.com/office/powerpoint/2010/main" val="713777812"/>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name="Slide 42&amp;si=42">
    <p:spTree>
      <p:nvGrpSpPr>
        <p:cNvPr id="1" name=""/>
        <p:cNvGrpSpPr/>
        <p:nvPr/>
      </p:nvGrpSpPr>
      <p:grpSpPr>
        <a:xfrm>
          <a:off x="0" y="0"/>
          <a:ext cx="0" cy="0"/>
          <a:chOff x="0" y="0"/>
          <a:chExt cx="0" cy="0"/>
        </a:xfrm>
      </p:grpSpPr>
      <p:sp>
        <p:nvSpPr>
          <p:cNvPr id="2" name="QC_5_BD.56_1#eeb574469?pid=4ee51d96e&amp;color=0,0,0&amp;vtp=1&amp;bt=1&amp;bbb=1"/>
          <p:cNvSpPr/>
          <p:nvPr/>
        </p:nvSpPr>
        <p:spPr>
          <a:xfrm>
            <a:off x="722376" y="96926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11.</a:t>
            </a:r>
            <a:r>
              <a:rPr lang="en-US" altLang="zh-CN" sz="2000" b="0" i="0">
                <a:solidFill>
                  <a:srgbClr val="000000"/>
                </a:solidFill>
                <a:latin typeface="微软雅黑" pitchFamily="34" charset="0"/>
                <a:ea typeface="微软雅黑" pitchFamily="34" charset="-122"/>
                <a:cs typeface="微软雅黑" pitchFamily="34" charset="-120"/>
              </a:rPr>
              <a:t>中国原油进口贸易空间格局的变化(</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57_1#eeb574469.bracket?pid=4ee51d96e&amp;color=0,0,0&amp;vpa=17&amp;vtp=1"/>
          <p:cNvSpPr/>
          <p:nvPr/>
        </p:nvSpPr>
        <p:spPr>
          <a:xfrm>
            <a:off x="5092764" y="969265"/>
            <a:ext cx="374650"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A</a:t>
            </a:r>
            <a:endParaRPr lang="en-US" altLang="zh-CN" sz="2000" dirty="0"/>
          </a:p>
        </p:txBody>
      </p:sp>
      <p:sp>
        <p:nvSpPr>
          <p:cNvPr id="4" name="QC_5_BD.56_2#eeb574469.choices?pid=4ee51d96e&amp;color=0,0,0&amp;vtp=1&amp;bbb=1"/>
          <p:cNvSpPr/>
          <p:nvPr/>
        </p:nvSpPr>
        <p:spPr>
          <a:xfrm>
            <a:off x="722376" y="1436497"/>
            <a:ext cx="10753344" cy="843153"/>
          </a:xfrm>
          <a:prstGeom prst="rect">
            <a:avLst/>
          </a:prstGeom>
          <a:noFill/>
          <a:ln/>
        </p:spPr>
        <p:txBody>
          <a:bodyPr wrap="none" lIns="0" tIns="0" rIns="0" bIns="0" rtlCol="0" anchor="t"/>
          <a:lstStyle/>
          <a:p>
            <a:pPr latinLnBrk="1">
              <a:lnSpc>
                <a:spcPts val="3600"/>
              </a:lnSpc>
              <a:tabLst>
                <a:tab pos="5483957"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.有利于保障原油需求的物质基础</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.降低原油进口的成本</a:t>
            </a:r>
            <a:endParaRPr lang="en-US" altLang="zh-CN" sz="2000" dirty="0"/>
          </a:p>
          <a:p>
            <a:pPr latinLnBrk="1">
              <a:lnSpc>
                <a:spcPts val="3400"/>
              </a:lnSpc>
              <a:tabLst>
                <a:tab pos="5483957" algn="l"/>
              </a:tabLst>
            </a:pPr>
            <a:r>
              <a:rPr lang="en-US" altLang="zh-CN" sz="2000" b="0" i="0">
                <a:solidFill>
                  <a:srgbClr val="000000"/>
                </a:solidFill>
                <a:latin typeface="微软雅黑" pitchFamily="34" charset="0"/>
                <a:ea typeface="微软雅黑" pitchFamily="34" charset="-122"/>
                <a:cs typeface="微软雅黑" pitchFamily="34" charset="-120"/>
              </a:rPr>
              <a:t>C.使原油的进口依存度增长趋势减缓</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.平抑国内油价异常波动</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56.xml><?xml version="1.0" encoding="utf-8"?>
<p:sld xmlns:a="http://schemas.openxmlformats.org/drawingml/2006/main" xmlns:r="http://schemas.openxmlformats.org/officeDocument/2006/relationships" xmlns:p="http://schemas.openxmlformats.org/presentationml/2006/main">
  <p:cSld name="Slide 43&amp;si=43">
    <p:spTree>
      <p:nvGrpSpPr>
        <p:cNvPr id="1" name=""/>
        <p:cNvGrpSpPr/>
        <p:nvPr/>
      </p:nvGrpSpPr>
      <p:grpSpPr>
        <a:xfrm>
          <a:off x="0" y="0"/>
          <a:ext cx="0" cy="0"/>
          <a:chOff x="0" y="0"/>
          <a:chExt cx="0" cy="0"/>
        </a:xfrm>
      </p:grpSpPr>
      <p:sp>
        <p:nvSpPr>
          <p:cNvPr id="2" name="QC_5_AS.58_1#eeb574469?vop=1&amp;pid=4ee51d96e&amp;color=0,0,0&amp;vtp=1&amp;bt=1&amp;bbb=1"/>
          <p:cNvSpPr/>
          <p:nvPr/>
        </p:nvSpPr>
        <p:spPr>
          <a:xfrm>
            <a:off x="722376" y="972000"/>
            <a:ext cx="10753344" cy="434785"/>
          </a:xfrm>
          <a:prstGeom prst="rect">
            <a:avLst/>
          </a:prstGeom>
          <a:noFill/>
          <a:ln/>
        </p:spPr>
        <p:txBody>
          <a:bodyPr wrap="none" lIns="0" tIns="0" rIns="0" bIns="0" rtlCol="0" anchor="t"/>
          <a:lstStyle/>
          <a:p>
            <a:pPr algn="l" latinLnBrk="1">
              <a:lnSpc>
                <a:spcPts val="39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本题考查保障能源安全的措施。</a:t>
            </a:r>
            <a:endParaRPr lang="en-US" altLang="zh-CN" sz="2200" dirty="0"/>
          </a:p>
        </p:txBody>
      </p:sp>
      <p:graphicFrame>
        <p:nvGraphicFramePr>
          <p:cNvPr id="44" name="QC_5_AS.58_2#eeb574469?colgroup=35,4&amp;vop=1&amp;pid=4ee51d96e&amp;color=0,0,0&amp;vtp=1&amp;bbb=1&amp;hb=1"/>
          <p:cNvGraphicFramePr>
            <a:graphicFrameLocks noGrp="1"/>
          </p:cNvGraphicFramePr>
          <p:nvPr>
            <p:extLst>
              <p:ext uri="{D42A27DB-BD31-4B8C-83A1-F6EECF244321}">
                <p14:modId xmlns:p14="http://schemas.microsoft.com/office/powerpoint/2010/main" val="3704921968"/>
              </p:ext>
            </p:extLst>
          </p:nvPr>
        </p:nvGraphicFramePr>
        <p:xfrm>
          <a:off x="722376" y="1545913"/>
          <a:ext cx="10725912" cy="2101596"/>
        </p:xfrm>
        <a:graphic>
          <a:graphicData uri="http://schemas.openxmlformats.org/drawingml/2006/table">
            <a:tbl>
              <a:tblPr/>
              <a:tblGrid>
                <a:gridCol w="9345168">
                  <a:extLst>
                    <a:ext uri="{9D8B030D-6E8A-4147-A177-3AD203B41FA5}">
                      <a16:colId xmlns:a16="http://schemas.microsoft.com/office/drawing/2014/main" val="20000"/>
                    </a:ext>
                  </a:extLst>
                </a:gridCol>
                <a:gridCol w="1380744">
                  <a:extLst>
                    <a:ext uri="{9D8B030D-6E8A-4147-A177-3AD203B41FA5}">
                      <a16:colId xmlns:a16="http://schemas.microsoft.com/office/drawing/2014/main" val="20001"/>
                    </a:ext>
                  </a:extLst>
                </a:gridCol>
              </a:tblGrid>
              <a:tr h="822579">
                <a:tc>
                  <a:txBody>
                    <a:bodyPr/>
                    <a:lstStyle/>
                    <a:p>
                      <a:pPr marL="0" indent="0" algn="l" latinLnBrk="1" hangingPunct="0">
                        <a:lnSpc>
                          <a:spcPts val="3200"/>
                        </a:lnSpc>
                      </a:pPr>
                      <a:r>
                        <a:rPr lang="en-US" altLang="zh-CN" sz="2000" b="0" i="0" dirty="0">
                          <a:solidFill>
                            <a:srgbClr val="000000"/>
                          </a:solidFill>
                          <a:latin typeface="微软雅黑" pitchFamily="34" charset="0"/>
                          <a:ea typeface="微软雅黑" pitchFamily="34" charset="-122"/>
                          <a:cs typeface="微软雅黑" pitchFamily="34" charset="-120"/>
                        </a:rPr>
                        <a:t>根据图示</a:t>
                      </a:r>
                      <a:r>
                        <a:rPr lang="en-US" altLang="zh-CN" sz="2000" b="0" i="0" spc="-10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中国原油进口重心与全球原油产量重心的空间位置整体上呈现出靠近的</a:t>
                      </a:r>
                    </a:p>
                    <a:p>
                      <a:pPr marL="0" lvl="0" indent="0" algn="l" latinLnBrk="1" hangingPunct="0">
                        <a:lnSpc>
                          <a:spcPts val="3000"/>
                        </a:lnSpc>
                      </a:pPr>
                      <a:r>
                        <a:rPr lang="en-US" altLang="zh-CN" sz="2000" b="0" i="0">
                          <a:solidFill>
                            <a:srgbClr val="000000"/>
                          </a:solidFill>
                          <a:latin typeface="微软雅黑" pitchFamily="34" charset="0"/>
                          <a:ea typeface="微软雅黑" pitchFamily="34" charset="-122"/>
                          <a:cs typeface="微软雅黑" pitchFamily="34" charset="-120"/>
                        </a:rPr>
                        <a:t>趋势</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从资源持续稳定供应的角度来看</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这有利于保障我国原油需求的物质基础</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A正确</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426339">
                <a:tc>
                  <a:txBody>
                    <a:bodyPr/>
                    <a:lstStyle/>
                    <a:p>
                      <a:pPr algn="l"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由图分析可知</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原油进口地越来越分散</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距我国越来越远</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原油进口的成本增加</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B错误</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426339">
                <a:tc>
                  <a:txBody>
                    <a:bodyPr/>
                    <a:lstStyle/>
                    <a:p>
                      <a:pPr algn="l"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原油的进口依存度与进口原油占比有关</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并不会因为进口格局的变化而得到缓解</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C错误</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426339">
                <a:tc>
                  <a:txBody>
                    <a:bodyPr/>
                    <a:lstStyle/>
                    <a:p>
                      <a:pPr algn="l"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国内油价波动受多种因素影响</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并不仅仅受进口贸易空间格局的影响</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D错误</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bl>
          </a:graphicData>
        </a:graphic>
      </p:graphicFrame>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44"/>
                                        </p:tgtEl>
                                        <p:attrNameLst>
                                          <p:attrName>style.visibility</p:attrName>
                                        </p:attrNameLst>
                                      </p:cBhvr>
                                      <p:to>
                                        <p:strVal val="visible"/>
                                      </p:to>
                                    </p:set>
                                    <p:animEffect transition="in" filter="fade">
                                      <p:cBhvr>
                                        <p:cTn id="13" dur="5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57.xml><?xml version="1.0" encoding="utf-8"?>
<p:sld xmlns:a="http://schemas.openxmlformats.org/drawingml/2006/main" xmlns:r="http://schemas.openxmlformats.org/officeDocument/2006/relationships" xmlns:p="http://schemas.openxmlformats.org/presentationml/2006/main">
  <p:cSld name="Slide 44&amp;si=44">
    <p:spTree>
      <p:nvGrpSpPr>
        <p:cNvPr id="1" name=""/>
        <p:cNvGrpSpPr/>
        <p:nvPr/>
      </p:nvGrpSpPr>
      <p:grpSpPr>
        <a:xfrm>
          <a:off x="0" y="0"/>
          <a:ext cx="0" cy="0"/>
          <a:chOff x="0" y="0"/>
          <a:chExt cx="0" cy="0"/>
        </a:xfrm>
      </p:grpSpPr>
      <p:sp>
        <p:nvSpPr>
          <p:cNvPr id="2" name="P_5_BD#e809e9c3d?pid=19a34b617&amp;color=0,0,0&amp;vtp=1&amp;bt=1&amp;bbb=1"/>
          <p:cNvSpPr/>
          <p:nvPr/>
        </p:nvSpPr>
        <p:spPr>
          <a:xfrm>
            <a:off x="722376" y="972000"/>
            <a:ext cx="10753344" cy="1313053"/>
          </a:xfrm>
          <a:prstGeom prst="rect">
            <a:avLst/>
          </a:prstGeom>
          <a:noFill/>
          <a:ln/>
        </p:spPr>
        <p:txBody>
          <a:bodyPr wrap="none" lIns="0" tIns="0" rIns="0" bIns="0" rtlCol="0" anchor="t"/>
          <a:lstStyle/>
          <a:p>
            <a:pPr algn="l" latinLnBrk="1">
              <a:lnSpc>
                <a:spcPts val="3600"/>
              </a:lnSpc>
            </a:pPr>
            <a:r>
              <a:rPr lang="en-US" altLang="zh-CN" sz="2000" b="1" i="0" dirty="0">
                <a:solidFill>
                  <a:srgbClr val="000000"/>
                </a:solidFill>
                <a:latin typeface="微软雅黑" pitchFamily="34" charset="0"/>
                <a:ea typeface="微软雅黑" pitchFamily="34" charset="-122"/>
                <a:cs typeface="微软雅黑" pitchFamily="34" charset="-120"/>
              </a:rPr>
              <a:t>素材背景：能源安全与“碳中和”转型之路</a:t>
            </a:r>
            <a:endParaRPr lang="en-US" altLang="zh-CN" sz="2000" dirty="0"/>
          </a:p>
          <a:p>
            <a:pPr latinLnBrk="1">
              <a:lnSpc>
                <a:spcPts val="3700"/>
              </a:lnSpc>
            </a:pPr>
            <a:r>
              <a:rPr lang="en-US" altLang="zh-CN" sz="2000" b="1" i="0">
                <a:solidFill>
                  <a:srgbClr val="000000"/>
                </a:solidFill>
                <a:latin typeface="微软雅黑" pitchFamily="34" charset="0"/>
                <a:ea typeface="微软雅黑" pitchFamily="34" charset="-122"/>
                <a:cs typeface="微软雅黑" pitchFamily="34" charset="-120"/>
              </a:rPr>
              <a:t>考查点</a:t>
            </a:r>
            <a:r>
              <a:rPr lang="en-US" altLang="zh-CN" sz="2000" b="1" i="0" dirty="0">
                <a:solidFill>
                  <a:srgbClr val="000000"/>
                </a:solidFill>
                <a:latin typeface="微软雅黑" pitchFamily="34" charset="0"/>
                <a:ea typeface="微软雅黑" pitchFamily="34" charset="-122"/>
                <a:cs typeface="微软雅黑" pitchFamily="34" charset="-120"/>
              </a:rPr>
              <a:t>：能源需求与能源安全、新能源发展意义</a:t>
            </a:r>
            <a:endParaRPr lang="en-US" altLang="zh-CN" sz="2000" dirty="0"/>
          </a:p>
          <a:p>
            <a:pPr latinLnBrk="1">
              <a:lnSpc>
                <a:spcPts val="3400"/>
              </a:lnSpc>
            </a:pPr>
            <a:r>
              <a:rPr lang="en-US" altLang="zh-CN" sz="2000" b="1" i="0">
                <a:solidFill>
                  <a:srgbClr val="000000"/>
                </a:solidFill>
                <a:latin typeface="微软雅黑" pitchFamily="34" charset="0"/>
                <a:ea typeface="微软雅黑" pitchFamily="34" charset="-122"/>
                <a:cs typeface="微软雅黑" pitchFamily="34" charset="-120"/>
              </a:rPr>
              <a:t>难度系数</a:t>
            </a:r>
            <a:r>
              <a:rPr lang="en-US" altLang="zh-CN" sz="2000" b="1" i="0" dirty="0">
                <a:solidFill>
                  <a:srgbClr val="000000"/>
                </a:solidFill>
                <a:latin typeface="微软雅黑" pitchFamily="34" charset="0"/>
                <a:ea typeface="微软雅黑" pitchFamily="34" charset="-122"/>
                <a:cs typeface="微软雅黑" pitchFamily="34" charset="-120"/>
              </a:rPr>
              <a:t>：0.65</a:t>
            </a:r>
            <a:r>
              <a:rPr lang="en-US" altLang="zh-CN" sz="2000" b="1"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微软雅黑" pitchFamily="34" charset="0"/>
                <a:ea typeface="微软雅黑" pitchFamily="34" charset="-122"/>
                <a:cs typeface="微软雅黑" pitchFamily="34" charset="-120"/>
              </a:rPr>
              <a:t>创新系数：0.65</a:t>
            </a:r>
            <a:endParaRPr lang="en-US" altLang="zh-CN" sz="2000" dirty="0"/>
          </a:p>
        </p:txBody>
      </p:sp>
      <p:sp>
        <p:nvSpPr>
          <p:cNvPr id="3" name="QM_5_BD.59_1#0a6916156?pid=19a34b617&amp;color=0,0,0&amp;vtp=1&amp;bbb=1&amp;hb=1"/>
          <p:cNvSpPr/>
          <p:nvPr/>
        </p:nvSpPr>
        <p:spPr>
          <a:xfrm>
            <a:off x="722376" y="2346775"/>
            <a:ext cx="10753344" cy="17575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仿宋" pitchFamily="34" charset="0"/>
                <a:ea typeface="仿宋" pitchFamily="34" charset="-122"/>
                <a:cs typeface="仿宋" pitchFamily="34" charset="-120"/>
              </a:rPr>
              <a:t>[陕西渭南2025高二期中]</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楷体" pitchFamily="34" charset="-122"/>
                <a:cs typeface="微软雅黑" pitchFamily="34" charset="-120"/>
              </a:rPr>
              <a:t>我国承诺力争</a:t>
            </a:r>
            <a:r>
              <a:rPr lang="en-US" altLang="zh-CN" sz="2000" b="0" i="0" dirty="0">
                <a:solidFill>
                  <a:srgbClr val="000000"/>
                </a:solidFill>
                <a:latin typeface="Times New Roman" pitchFamily="34" charset="0"/>
                <a:ea typeface="KaiTi" pitchFamily="34" charset="-122"/>
                <a:cs typeface="Times New Roman" pitchFamily="34" charset="-120"/>
              </a:rPr>
              <a:t>2030</a:t>
            </a:r>
            <a:r>
              <a:rPr lang="en-US" altLang="zh-CN" sz="2000" b="0" i="0" dirty="0">
                <a:solidFill>
                  <a:srgbClr val="000000"/>
                </a:solidFill>
                <a:latin typeface="微软雅黑" pitchFamily="34" charset="0"/>
                <a:ea typeface="楷体" pitchFamily="34" charset="-122"/>
                <a:cs typeface="微软雅黑" pitchFamily="34" charset="-120"/>
              </a:rPr>
              <a:t>年前实现</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碳达峰</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努力争取</a:t>
            </a:r>
            <a:r>
              <a:rPr lang="en-US" altLang="zh-CN" sz="2000" b="0" i="0" dirty="0">
                <a:solidFill>
                  <a:srgbClr val="000000"/>
                </a:solidFill>
                <a:latin typeface="Times New Roman" pitchFamily="34" charset="0"/>
                <a:ea typeface="KaiTi" pitchFamily="34" charset="-122"/>
                <a:cs typeface="Times New Roman" pitchFamily="34" charset="-120"/>
              </a:rPr>
              <a:t>2060</a:t>
            </a:r>
            <a:r>
              <a:rPr lang="en-US" altLang="zh-CN" sz="2000" b="0" i="0" dirty="0">
                <a:solidFill>
                  <a:srgbClr val="000000"/>
                </a:solidFill>
                <a:latin typeface="微软雅黑" pitchFamily="34" charset="0"/>
                <a:ea typeface="楷体" pitchFamily="34" charset="-122"/>
                <a:cs typeface="微软雅黑" pitchFamily="34" charset="-120"/>
              </a:rPr>
              <a:t>年前实现</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碳中和</a:t>
            </a:r>
            <a:r>
              <a:rPr lang="en-US" altLang="zh-CN" sz="2000" b="0" i="0">
                <a:solidFill>
                  <a:srgbClr val="000000"/>
                </a:solidFill>
                <a:latin typeface="Times New Roman" pitchFamily="34" charset="0"/>
                <a:ea typeface="KaiTi" pitchFamily="34" charset="-122"/>
                <a:cs typeface="Times New Roman" pitchFamily="34" charset="-120"/>
              </a:rPr>
              <a:t>”。</a:t>
            </a:r>
          </a:p>
          <a:p>
            <a:pPr latinLnBrk="1">
              <a:lnSpc>
                <a:spcPts val="3600"/>
              </a:lnSpc>
            </a:pPr>
            <a:r>
              <a:rPr lang="en-US" altLang="zh-CN" sz="2000" b="0" i="0">
                <a:solidFill>
                  <a:srgbClr val="000000"/>
                </a:solidFill>
                <a:latin typeface="Times New Roman" pitchFamily="34" charset="0"/>
                <a:ea typeface="KaiTi" pitchFamily="34" charset="-122"/>
                <a:cs typeface="Times New Roman" pitchFamily="34" charset="-120"/>
              </a:rPr>
              <a:t>2021</a:t>
            </a:r>
            <a:r>
              <a:rPr lang="en-US" altLang="zh-CN" sz="2000" b="0" i="0" dirty="0">
                <a:solidFill>
                  <a:srgbClr val="000000"/>
                </a:solidFill>
                <a:latin typeface="微软雅黑" pitchFamily="34" charset="0"/>
                <a:ea typeface="楷体" pitchFamily="34" charset="-122"/>
                <a:cs typeface="微软雅黑" pitchFamily="34" charset="-120"/>
              </a:rPr>
              <a:t>年</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全国多个省级行政区拉闸限电</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停电</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为加快推进电价市场化改革</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国家发展和改革委</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员会决定将燃煤发电市场交易价格浮动范围由上浮不超过</a:t>
            </a:r>
            <a:r>
              <a:rPr lang="en-US" altLang="zh-CN" sz="2000" b="0" i="0" dirty="0">
                <a:solidFill>
                  <a:srgbClr val="000000"/>
                </a:solidFill>
                <a:latin typeface="Times New Roman" pitchFamily="34" charset="0"/>
                <a:ea typeface="KaiTi" pitchFamily="34" charset="-122"/>
                <a:cs typeface="Times New Roman" pitchFamily="34" charset="-120"/>
              </a:rPr>
              <a:t>10%、</a:t>
            </a:r>
            <a:r>
              <a:rPr lang="en-US" altLang="zh-CN" sz="2000" b="0" i="0" dirty="0">
                <a:solidFill>
                  <a:srgbClr val="000000"/>
                </a:solidFill>
                <a:latin typeface="微软雅黑" pitchFamily="34" charset="0"/>
                <a:ea typeface="楷体" pitchFamily="34" charset="-122"/>
                <a:cs typeface="微软雅黑" pitchFamily="34" charset="-120"/>
              </a:rPr>
              <a:t>下浮原则上不超过</a:t>
            </a:r>
            <a:r>
              <a:rPr lang="en-US" altLang="zh-CN" sz="2000" b="0" i="0" dirty="0">
                <a:solidFill>
                  <a:srgbClr val="000000"/>
                </a:solidFill>
                <a:latin typeface="Times New Roman" pitchFamily="34" charset="0"/>
                <a:ea typeface="KaiTi" pitchFamily="34" charset="-122"/>
                <a:cs typeface="Times New Roman" pitchFamily="34" charset="-120"/>
              </a:rPr>
              <a:t>15</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扩大为上</a:t>
            </a:r>
          </a:p>
          <a:p>
            <a:pPr latinLnBrk="1">
              <a:lnSpc>
                <a:spcPts val="3400"/>
              </a:lnSpc>
            </a:pPr>
            <a:r>
              <a:rPr lang="en-US" altLang="zh-CN" sz="2000" b="0" i="0">
                <a:solidFill>
                  <a:srgbClr val="000000"/>
                </a:solidFill>
                <a:latin typeface="微软雅黑" pitchFamily="34" charset="0"/>
                <a:ea typeface="楷体" pitchFamily="34" charset="-122"/>
                <a:cs typeface="微软雅黑" pitchFamily="34" charset="-120"/>
              </a:rPr>
              <a:t>下浮动原则上均不超过</a:t>
            </a:r>
            <a:r>
              <a:rPr lang="en-US" altLang="zh-CN" sz="2000" b="0" i="0" dirty="0">
                <a:solidFill>
                  <a:srgbClr val="000000"/>
                </a:solidFill>
                <a:latin typeface="Times New Roman" pitchFamily="34" charset="0"/>
                <a:ea typeface="KaiTi" pitchFamily="34" charset="-122"/>
                <a:cs typeface="Times New Roman" pitchFamily="34" charset="-120"/>
              </a:rPr>
              <a:t>20%,</a:t>
            </a:r>
            <a:r>
              <a:rPr lang="en-US" altLang="zh-CN" sz="2000" b="0" i="0" dirty="0">
                <a:solidFill>
                  <a:srgbClr val="000000"/>
                </a:solidFill>
                <a:latin typeface="微软雅黑" pitchFamily="34" charset="0"/>
                <a:ea typeface="楷体" pitchFamily="34" charset="-122"/>
                <a:cs typeface="微软雅黑" pitchFamily="34" charset="-120"/>
              </a:rPr>
              <a:t>高耗能企业市场交易电价不受上浮</a:t>
            </a:r>
            <a:r>
              <a:rPr lang="en-US" altLang="zh-CN" sz="2000" b="0" i="0" dirty="0">
                <a:solidFill>
                  <a:srgbClr val="000000"/>
                </a:solidFill>
                <a:latin typeface="Times New Roman" pitchFamily="34" charset="0"/>
                <a:ea typeface="KaiTi" pitchFamily="34" charset="-122"/>
                <a:cs typeface="Times New Roman" pitchFamily="34" charset="-120"/>
              </a:rPr>
              <a:t>20%</a:t>
            </a:r>
            <a:r>
              <a:rPr lang="en-US" altLang="zh-CN" sz="2000" b="0" i="0" dirty="0">
                <a:solidFill>
                  <a:srgbClr val="000000"/>
                </a:solidFill>
                <a:latin typeface="微软雅黑" pitchFamily="34" charset="0"/>
                <a:ea typeface="楷体" pitchFamily="34" charset="-122"/>
                <a:cs typeface="微软雅黑" pitchFamily="34" charset="-120"/>
              </a:rPr>
              <a:t>限制</a:t>
            </a:r>
            <a:r>
              <a:rPr lang="en-US" altLang="zh-CN" sz="2000" b="0" i="0" dirty="0">
                <a:solidFill>
                  <a:srgbClr val="000000"/>
                </a:solidFill>
                <a:latin typeface="Times New Roman" pitchFamily="34" charset="0"/>
                <a:ea typeface="KaiTi" pitchFamily="34" charset="-122"/>
                <a:cs typeface="Times New Roman" pitchFamily="34" charset="-120"/>
              </a:rPr>
              <a:t>。据此完成下面小题。</a:t>
            </a:r>
            <a:endParaRPr lang="en-US" altLang="zh-CN" sz="2000" dirty="0"/>
          </a:p>
        </p:txBody>
      </p:sp>
    </p:spTree>
  </p:cSld>
  <p:clrMapOvr>
    <a:masterClrMapping/>
  </p:clrMapOvr>
  <p:transition>
    <p:fade/>
  </p:transition>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A88A925-66AD-376B-92BE-58E41A1CCB28}"/>
            </a:ext>
          </a:extLst>
        </p:cNvPr>
        <p:cNvGrpSpPr/>
        <p:nvPr/>
      </p:nvGrpSpPr>
      <p:grpSpPr>
        <a:xfrm>
          <a:off x="0" y="0"/>
          <a:ext cx="0" cy="0"/>
          <a:chOff x="0" y="0"/>
          <a:chExt cx="0" cy="0"/>
        </a:xfrm>
      </p:grpSpPr>
    </p:spTree>
    <p:extLst>
      <p:ext uri="{BB962C8B-B14F-4D97-AF65-F5344CB8AC3E}">
        <p14:creationId xmlns:p14="http://schemas.microsoft.com/office/powerpoint/2010/main" val="2018677413"/>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name="Slide 45&amp;si=45">
    <p:spTree>
      <p:nvGrpSpPr>
        <p:cNvPr id="1" name=""/>
        <p:cNvGrpSpPr/>
        <p:nvPr/>
      </p:nvGrpSpPr>
      <p:grpSpPr>
        <a:xfrm>
          <a:off x="0" y="0"/>
          <a:ext cx="0" cy="0"/>
          <a:chOff x="0" y="0"/>
          <a:chExt cx="0" cy="0"/>
        </a:xfrm>
      </p:grpSpPr>
      <p:sp>
        <p:nvSpPr>
          <p:cNvPr id="2" name="QC_6_BD.60_1#5137a8416?pid=0a6916156&amp;color=0,0,0&amp;vtp=1&amp;bt=1&amp;bbb=1"/>
          <p:cNvSpPr/>
          <p:nvPr/>
        </p:nvSpPr>
        <p:spPr>
          <a:xfrm>
            <a:off x="722376" y="96926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12.“碳达峰”“碳中和”目标下拉闸、限电引发的中国能源供给思考，</a:t>
            </a:r>
            <a:r>
              <a:rPr lang="en-US" altLang="zh-CN" sz="2000" b="0" i="0">
                <a:solidFill>
                  <a:srgbClr val="000000"/>
                </a:solidFill>
                <a:latin typeface="微软雅黑" pitchFamily="34" charset="0"/>
                <a:ea typeface="微软雅黑" pitchFamily="34" charset="-122"/>
                <a:cs typeface="微软雅黑" pitchFamily="34" charset="-120"/>
              </a:rPr>
              <a:t>正确的有(</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6_AN.61_1#5137a8416.bracket?pid=0a6916156&amp;color=0,0,0&amp;vpa=18&amp;vtp=1"/>
          <p:cNvSpPr/>
          <p:nvPr/>
        </p:nvSpPr>
        <p:spPr>
          <a:xfrm>
            <a:off x="9890951" y="969265"/>
            <a:ext cx="355600"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C</a:t>
            </a:r>
            <a:endParaRPr lang="en-US" altLang="zh-CN" sz="2000" dirty="0"/>
          </a:p>
        </p:txBody>
      </p:sp>
      <p:sp>
        <p:nvSpPr>
          <p:cNvPr id="4" name="QC_6_BD.60_2#5137a8416?pid=0a6916156&amp;color=0,0,0&amp;vtp=1&amp;bbb=1"/>
          <p:cNvSpPr/>
          <p:nvPr/>
        </p:nvSpPr>
        <p:spPr>
          <a:xfrm>
            <a:off x="722376" y="1436497"/>
            <a:ext cx="10753344" cy="17960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①坚持全国统筹、节约优先、双轮驱动、内外畅通、防范风险的原则</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②</a:t>
            </a:r>
            <a:r>
              <a:rPr lang="en-US" altLang="zh-CN" sz="2000" b="0" i="0" dirty="0">
                <a:solidFill>
                  <a:srgbClr val="000000"/>
                </a:solidFill>
                <a:latin typeface="微软雅黑" pitchFamily="34" charset="0"/>
                <a:ea typeface="微软雅黑" pitchFamily="34" charset="-122"/>
                <a:cs typeface="微软雅黑" pitchFamily="34" charset="-120"/>
              </a:rPr>
              <a:t>尽快实现“碳达峰”“碳中和”目标，构建以新能源为基础的产业体系</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③</a:t>
            </a:r>
            <a:r>
              <a:rPr lang="en-US" altLang="zh-CN" sz="2000" b="0" i="0" dirty="0">
                <a:solidFill>
                  <a:srgbClr val="000000"/>
                </a:solidFill>
                <a:latin typeface="微软雅黑" pitchFamily="34" charset="0"/>
                <a:ea typeface="微软雅黑" pitchFamily="34" charset="-122"/>
                <a:cs typeface="微软雅黑" pitchFamily="34" charset="-120"/>
              </a:rPr>
              <a:t>传统能源的逐步退出要建立在新能源安全可靠替代的基础上</a:t>
            </a:r>
            <a:endParaRPr lang="en-US" altLang="zh-CN" sz="2000" dirty="0"/>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④</a:t>
            </a:r>
            <a:r>
              <a:rPr lang="en-US" altLang="zh-CN" sz="2000" b="0" i="0" dirty="0">
                <a:solidFill>
                  <a:srgbClr val="000000"/>
                </a:solidFill>
                <a:latin typeface="微软雅黑" pitchFamily="34" charset="0"/>
                <a:ea typeface="微软雅黑" pitchFamily="34" charset="-122"/>
                <a:cs typeface="微软雅黑" pitchFamily="34" charset="-120"/>
              </a:rPr>
              <a:t>要立足以煤为主的基本国情，抓好煤炭清洁高效利用</a:t>
            </a:r>
            <a:endParaRPr lang="en-US" altLang="zh-CN" sz="2000" dirty="0"/>
          </a:p>
        </p:txBody>
      </p:sp>
      <p:sp>
        <p:nvSpPr>
          <p:cNvPr id="5" name="QC_6_BD.60_3#5137a8416.choices?pid=0a6916156&amp;color=0,0,0&amp;vtp=1&amp;bbb=1"/>
          <p:cNvSpPr/>
          <p:nvPr/>
        </p:nvSpPr>
        <p:spPr>
          <a:xfrm>
            <a:off x="722376" y="3272409"/>
            <a:ext cx="10753344" cy="405003"/>
          </a:xfrm>
          <a:prstGeom prst="rect">
            <a:avLst/>
          </a:prstGeom>
          <a:noFill/>
          <a:ln/>
        </p:spPr>
        <p:txBody>
          <a:bodyPr wrap="none" lIns="0" tIns="0" rIns="0" bIns="0" rtlCol="0" anchor="t"/>
          <a:lstStyle/>
          <a:p>
            <a:pPr latinLnBrk="1">
              <a:lnSpc>
                <a:spcPts val="3600"/>
              </a:lnSpc>
              <a:tabLst>
                <a:tab pos="2761029" algn="l"/>
                <a:tab pos="5483957" algn="l"/>
                <a:tab pos="8219586"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.①②④</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B.②③④</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C.①③④</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.①②③</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A88A925-66AD-376B-92BE-58E41A1CCB28}"/>
            </a:ext>
          </a:extLst>
        </p:cNvPr>
        <p:cNvGrpSpPr/>
        <p:nvPr/>
      </p:nvGrpSpPr>
      <p:grpSpPr>
        <a:xfrm>
          <a:off x="0" y="0"/>
          <a:ext cx="0" cy="0"/>
          <a:chOff x="0" y="0"/>
          <a:chExt cx="0" cy="0"/>
        </a:xfrm>
      </p:grpSpPr>
    </p:spTree>
    <p:extLst>
      <p:ext uri="{BB962C8B-B14F-4D97-AF65-F5344CB8AC3E}">
        <p14:creationId xmlns:p14="http://schemas.microsoft.com/office/powerpoint/2010/main" val="3614246078"/>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name="Slide 46&amp;si=46">
    <p:spTree>
      <p:nvGrpSpPr>
        <p:cNvPr id="1" name=""/>
        <p:cNvGrpSpPr/>
        <p:nvPr/>
      </p:nvGrpSpPr>
      <p:grpSpPr>
        <a:xfrm>
          <a:off x="0" y="0"/>
          <a:ext cx="0" cy="0"/>
          <a:chOff x="0" y="0"/>
          <a:chExt cx="0" cy="0"/>
        </a:xfrm>
      </p:grpSpPr>
      <p:sp>
        <p:nvSpPr>
          <p:cNvPr id="2" name="QC_6_AS.62_1#5137a8416?vop=1&amp;pid=0a6916156&amp;color=0,0,0&amp;vtp=1&amp;bt=1&amp;bbb=1&amp;hb=1"/>
          <p:cNvSpPr/>
          <p:nvPr/>
        </p:nvSpPr>
        <p:spPr>
          <a:xfrm>
            <a:off x="722376" y="972000"/>
            <a:ext cx="10753344" cy="22405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本题考查我国能源消费结构变化。拉闸、限电说明我国能源供应不足或不稳定</a:t>
            </a:r>
            <a:r>
              <a:rPr lang="en-US" altLang="zh-CN" sz="2000" b="0" i="0">
                <a:solidFill>
                  <a:srgbClr val="000000"/>
                </a:solidFill>
                <a:latin typeface="微软雅黑" pitchFamily="34" charset="0"/>
                <a:ea typeface="微软雅黑" pitchFamily="34" charset="-122"/>
                <a:cs typeface="微软雅黑" pitchFamily="34" charset="-120"/>
              </a:rPr>
              <a:t>，所以应坚</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持全国统筹</a:t>
            </a:r>
            <a:r>
              <a:rPr lang="en-US" altLang="zh-CN" sz="2000" b="0" i="0" dirty="0">
                <a:solidFill>
                  <a:srgbClr val="000000"/>
                </a:solidFill>
                <a:latin typeface="微软雅黑" pitchFamily="34" charset="0"/>
                <a:ea typeface="微软雅黑" pitchFamily="34" charset="-122"/>
                <a:cs typeface="微软雅黑" pitchFamily="34" charset="-120"/>
              </a:rPr>
              <a:t>、节约优先、双轮驱动、内外畅通、防范风险的原则，①正确；</a:t>
            </a:r>
            <a:r>
              <a:rPr lang="en-US" altLang="zh-CN" sz="2000" b="0" i="0">
                <a:solidFill>
                  <a:srgbClr val="000000"/>
                </a:solidFill>
                <a:latin typeface="微软雅黑" pitchFamily="34" charset="0"/>
                <a:ea typeface="微软雅黑" pitchFamily="34" charset="-122"/>
                <a:cs typeface="微软雅黑" pitchFamily="34" charset="-120"/>
              </a:rPr>
              <a:t>新能源供应不稳定，</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所以实现</a:t>
            </a:r>
            <a:r>
              <a:rPr lang="en-US" altLang="zh-CN" sz="2000" b="0" i="0" dirty="0">
                <a:solidFill>
                  <a:srgbClr val="000000"/>
                </a:solidFill>
                <a:latin typeface="微软雅黑" pitchFamily="34" charset="0"/>
                <a:ea typeface="微软雅黑" pitchFamily="34" charset="-122"/>
                <a:cs typeface="微软雅黑" pitchFamily="34" charset="-120"/>
              </a:rPr>
              <a:t>“碳达峰”“碳中和”的目标应该循序渐进，②错误；加快发展新能源，</a:t>
            </a:r>
            <a:r>
              <a:rPr lang="en-US" altLang="zh-CN" sz="2000" b="0" i="0">
                <a:solidFill>
                  <a:srgbClr val="000000"/>
                </a:solidFill>
                <a:latin typeface="微软雅黑" pitchFamily="34" charset="0"/>
                <a:ea typeface="微软雅黑" pitchFamily="34" charset="-122"/>
                <a:cs typeface="微软雅黑" pitchFamily="34" charset="-120"/>
              </a:rPr>
              <a:t>优化能源结构，</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传统能源逐步退出要建立在新能源安全可靠替代的基础上</a:t>
            </a:r>
            <a:r>
              <a:rPr lang="en-US" altLang="zh-CN" sz="2000" b="0" i="0" dirty="0">
                <a:solidFill>
                  <a:srgbClr val="000000"/>
                </a:solidFill>
                <a:latin typeface="微软雅黑" pitchFamily="34" charset="0"/>
                <a:ea typeface="微软雅黑" pitchFamily="34" charset="-122"/>
                <a:cs typeface="微软雅黑" pitchFamily="34" charset="-120"/>
              </a:rPr>
              <a:t>，③正确</a:t>
            </a:r>
            <a:r>
              <a:rPr lang="en-US" altLang="zh-CN" sz="2000" b="0" i="0">
                <a:solidFill>
                  <a:srgbClr val="000000"/>
                </a:solidFill>
                <a:latin typeface="微软雅黑" pitchFamily="34" charset="0"/>
                <a:ea typeface="微软雅黑" pitchFamily="34" charset="-122"/>
                <a:cs typeface="微软雅黑" pitchFamily="34" charset="-120"/>
              </a:rPr>
              <a:t>；我国目前依然以煤炭为主要</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能源</a:t>
            </a:r>
            <a:r>
              <a:rPr lang="en-US" altLang="zh-CN" sz="2000" b="0" i="0" dirty="0">
                <a:solidFill>
                  <a:srgbClr val="000000"/>
                </a:solidFill>
                <a:latin typeface="微软雅黑" pitchFamily="34" charset="0"/>
                <a:ea typeface="微软雅黑" pitchFamily="34" charset="-122"/>
                <a:cs typeface="微软雅黑" pitchFamily="34" charset="-120"/>
              </a:rPr>
              <a:t>，所以应该抓好煤炭清洁高效利用，④正确。综上，①③④正确，故选C。</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A88A925-66AD-376B-92BE-58E41A1CCB28}"/>
            </a:ext>
          </a:extLst>
        </p:cNvPr>
        <p:cNvGrpSpPr/>
        <p:nvPr/>
      </p:nvGrpSpPr>
      <p:grpSpPr>
        <a:xfrm>
          <a:off x="0" y="0"/>
          <a:ext cx="0" cy="0"/>
          <a:chOff x="0" y="0"/>
          <a:chExt cx="0" cy="0"/>
        </a:xfrm>
      </p:grpSpPr>
    </p:spTree>
    <p:extLst>
      <p:ext uri="{BB962C8B-B14F-4D97-AF65-F5344CB8AC3E}">
        <p14:creationId xmlns:p14="http://schemas.microsoft.com/office/powerpoint/2010/main" val="118146143"/>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name="Slide 47&amp;si=47">
    <p:spTree>
      <p:nvGrpSpPr>
        <p:cNvPr id="1" name=""/>
        <p:cNvGrpSpPr/>
        <p:nvPr/>
      </p:nvGrpSpPr>
      <p:grpSpPr>
        <a:xfrm>
          <a:off x="0" y="0"/>
          <a:ext cx="0" cy="0"/>
          <a:chOff x="0" y="0"/>
          <a:chExt cx="0" cy="0"/>
        </a:xfrm>
      </p:grpSpPr>
      <p:sp>
        <p:nvSpPr>
          <p:cNvPr id="2" name="QC_6_BD.63_1#10c2d1cf6?pid=0a6916156&amp;color=0,0,0&amp;vtp=1&amp;bt=1&amp;bbb=1"/>
          <p:cNvSpPr/>
          <p:nvPr/>
        </p:nvSpPr>
        <p:spPr>
          <a:xfrm>
            <a:off x="722376" y="96926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13.高耗能企业市场交易电价不受上浮20%限制，</a:t>
            </a:r>
            <a:r>
              <a:rPr lang="en-US" altLang="zh-CN" sz="2000" b="0" i="0">
                <a:solidFill>
                  <a:srgbClr val="000000"/>
                </a:solidFill>
                <a:latin typeface="微软雅黑" pitchFamily="34" charset="0"/>
                <a:ea typeface="微软雅黑" pitchFamily="34" charset="-122"/>
                <a:cs typeface="微软雅黑" pitchFamily="34" charset="-120"/>
              </a:rPr>
              <a:t>此规定不利于(</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6_AN.64_1#10c2d1cf6.bracket?pid=0a6916156&amp;color=0,0,0&amp;vpa=19&amp;vtp=1"/>
          <p:cNvSpPr/>
          <p:nvPr/>
        </p:nvSpPr>
        <p:spPr>
          <a:xfrm>
            <a:off x="7902639" y="969265"/>
            <a:ext cx="357188"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B</a:t>
            </a:r>
            <a:endParaRPr lang="en-US" altLang="zh-CN" sz="2000" dirty="0"/>
          </a:p>
        </p:txBody>
      </p:sp>
      <p:sp>
        <p:nvSpPr>
          <p:cNvPr id="4" name="QC_6_BD.63_2#10c2d1cf6.choices?pid=0a6916156&amp;color=0,0,0&amp;vtp=1&amp;bbb=1"/>
          <p:cNvSpPr/>
          <p:nvPr/>
        </p:nvSpPr>
        <p:spPr>
          <a:xfrm>
            <a:off x="722376" y="1436497"/>
            <a:ext cx="10753344" cy="843153"/>
          </a:xfrm>
          <a:prstGeom prst="rect">
            <a:avLst/>
          </a:prstGeom>
          <a:noFill/>
          <a:ln/>
        </p:spPr>
        <p:txBody>
          <a:bodyPr wrap="none" lIns="0" tIns="0" rIns="0" bIns="0" rtlCol="0" anchor="t"/>
          <a:lstStyle/>
          <a:p>
            <a:pPr latinLnBrk="1">
              <a:lnSpc>
                <a:spcPts val="3600"/>
              </a:lnSpc>
              <a:tabLst>
                <a:tab pos="5483957"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.用电紧张状况缓解</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.短期内推动绿色能源发电</a:t>
            </a:r>
            <a:endParaRPr lang="en-US" altLang="zh-CN" sz="2000" dirty="0"/>
          </a:p>
          <a:p>
            <a:pPr latinLnBrk="1">
              <a:lnSpc>
                <a:spcPts val="3400"/>
              </a:lnSpc>
              <a:tabLst>
                <a:tab pos="5483957" algn="l"/>
              </a:tabLst>
            </a:pPr>
            <a:r>
              <a:rPr lang="en-US" altLang="zh-CN" sz="2000" b="0" i="0">
                <a:solidFill>
                  <a:srgbClr val="000000"/>
                </a:solidFill>
                <a:latin typeface="微软雅黑" pitchFamily="34" charset="0"/>
                <a:ea typeface="微软雅黑" pitchFamily="34" charset="-122"/>
                <a:cs typeface="微软雅黑" pitchFamily="34" charset="-120"/>
              </a:rPr>
              <a:t>C.产业结构调整</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.大气环境质量提升</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63.xml><?xml version="1.0" encoding="utf-8"?>
<p:sld xmlns:a="http://schemas.openxmlformats.org/drawingml/2006/main" xmlns:r="http://schemas.openxmlformats.org/officeDocument/2006/relationships" xmlns:p="http://schemas.openxmlformats.org/presentationml/2006/main">
  <p:cSld name="Slide 48&amp;si=48">
    <p:spTree>
      <p:nvGrpSpPr>
        <p:cNvPr id="1" name=""/>
        <p:cNvGrpSpPr/>
        <p:nvPr/>
      </p:nvGrpSpPr>
      <p:grpSpPr>
        <a:xfrm>
          <a:off x="0" y="0"/>
          <a:ext cx="0" cy="0"/>
          <a:chOff x="0" y="0"/>
          <a:chExt cx="0" cy="0"/>
        </a:xfrm>
      </p:grpSpPr>
      <p:sp>
        <p:nvSpPr>
          <p:cNvPr id="2" name="QC_6_AS.65_1#10c2d1cf6?vop=1&amp;pid=0a6916156&amp;color=0,0,0&amp;vtp=1&amp;bt=1&amp;bbb=1&amp;hb=1"/>
          <p:cNvSpPr/>
          <p:nvPr/>
        </p:nvSpPr>
        <p:spPr>
          <a:xfrm>
            <a:off x="722376" y="972000"/>
            <a:ext cx="10753344" cy="31549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本题考查我国未来能源需求与能源安全</a:t>
            </a:r>
            <a:r>
              <a:rPr lang="en-US" altLang="zh-CN" sz="2000" b="0" i="0">
                <a:solidFill>
                  <a:srgbClr val="000000"/>
                </a:solidFill>
                <a:latin typeface="微软雅黑" pitchFamily="34" charset="0"/>
                <a:ea typeface="微软雅黑" pitchFamily="34" charset="-122"/>
                <a:cs typeface="微软雅黑" pitchFamily="34" charset="-120"/>
              </a:rPr>
              <a:t>。国家发展和改革委员会明确规定高耗能企业市场</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交易电价不受上浮</a:t>
            </a:r>
            <a:r>
              <a:rPr lang="en-US" altLang="zh-CN" sz="2000" b="0" i="0" dirty="0">
                <a:solidFill>
                  <a:srgbClr val="000000"/>
                </a:solidFill>
                <a:latin typeface="微软雅黑" pitchFamily="34" charset="0"/>
                <a:ea typeface="微软雅黑" pitchFamily="34" charset="-122"/>
                <a:cs typeface="微软雅黑" pitchFamily="34" charset="-120"/>
              </a:rPr>
              <a:t>20%限制，这样会使得高耗能企业用电成本上升而发展受到限制</a:t>
            </a:r>
            <a:r>
              <a:rPr lang="en-US" altLang="zh-CN" sz="2000" b="0" i="0">
                <a:solidFill>
                  <a:srgbClr val="000000"/>
                </a:solidFill>
                <a:latin typeface="微软雅黑" pitchFamily="34" charset="0"/>
                <a:ea typeface="微软雅黑" pitchFamily="34" charset="-122"/>
                <a:cs typeface="微软雅黑" pitchFamily="34" charset="-120"/>
              </a:rPr>
              <a:t>，从而整体上</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的用电需求会有所下降</a:t>
            </a:r>
            <a:r>
              <a:rPr lang="en-US" altLang="zh-CN" sz="2000" b="0" i="0" dirty="0">
                <a:solidFill>
                  <a:srgbClr val="000000"/>
                </a:solidFill>
                <a:latin typeface="微软雅黑" pitchFamily="34" charset="0"/>
                <a:ea typeface="微软雅黑" pitchFamily="34" charset="-122"/>
                <a:cs typeface="微软雅黑" pitchFamily="34" charset="-120"/>
              </a:rPr>
              <a:t>，会缓解用电紧张状况，A与题意不符；由材料可知</a:t>
            </a:r>
            <a:r>
              <a:rPr lang="en-US" altLang="zh-CN" sz="2000" b="0" i="0">
                <a:solidFill>
                  <a:srgbClr val="000000"/>
                </a:solidFill>
                <a:latin typeface="微软雅黑" pitchFamily="34" charset="0"/>
                <a:ea typeface="微软雅黑" pitchFamily="34" charset="-122"/>
                <a:cs typeface="微软雅黑" pitchFamily="34" charset="-120"/>
              </a:rPr>
              <a:t>，此次电价调整主要</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针对的是燃煤发电市场</a:t>
            </a:r>
            <a:r>
              <a:rPr lang="en-US" altLang="zh-CN" sz="2000" b="0" i="0" dirty="0">
                <a:solidFill>
                  <a:srgbClr val="000000"/>
                </a:solidFill>
                <a:latin typeface="微软雅黑" pitchFamily="34" charset="0"/>
                <a:ea typeface="微软雅黑" pitchFamily="34" charset="-122"/>
                <a:cs typeface="微软雅黑" pitchFamily="34" charset="-120"/>
              </a:rPr>
              <a:t>，且价格上浮限制放宽，因此短期内会促使燃煤发电更多地进入市场</a:t>
            </a:r>
            <a:r>
              <a:rPr lang="en-US" altLang="zh-CN" sz="2000" b="0" i="0">
                <a:solidFill>
                  <a:srgbClr val="000000"/>
                </a:solidFill>
                <a:latin typeface="微软雅黑" pitchFamily="34" charset="0"/>
                <a:ea typeface="微软雅黑" pitchFamily="34" charset="-122"/>
                <a:cs typeface="微软雅黑" pitchFamily="34" charset="-120"/>
              </a:rPr>
              <a:t>，短</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期内不利于推动绿色能源发电</a:t>
            </a:r>
            <a:r>
              <a:rPr lang="en-US" altLang="zh-CN" sz="2000" b="0" i="0" dirty="0">
                <a:solidFill>
                  <a:srgbClr val="000000"/>
                </a:solidFill>
                <a:latin typeface="微软雅黑" pitchFamily="34" charset="0"/>
                <a:ea typeface="微软雅黑" pitchFamily="34" charset="-122"/>
                <a:cs typeface="微软雅黑" pitchFamily="34" charset="-120"/>
              </a:rPr>
              <a:t>，B符合题意；高耗能企业发展受限，会促使产业结构调整，</a:t>
            </a:r>
            <a:r>
              <a:rPr lang="en-US" altLang="zh-CN" sz="2000" b="0" i="0">
                <a:solidFill>
                  <a:srgbClr val="000000"/>
                </a:solidFill>
                <a:latin typeface="微软雅黑" pitchFamily="34" charset="0"/>
                <a:ea typeface="微软雅黑" pitchFamily="34" charset="-122"/>
                <a:cs typeface="微软雅黑" pitchFamily="34" charset="-120"/>
              </a:rPr>
              <a:t>C与题</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意不符</a:t>
            </a:r>
            <a:r>
              <a:rPr lang="en-US" altLang="zh-CN" sz="2000" b="0" i="0" dirty="0">
                <a:solidFill>
                  <a:srgbClr val="000000"/>
                </a:solidFill>
                <a:latin typeface="微软雅黑" pitchFamily="34" charset="0"/>
                <a:ea typeface="微软雅黑" pitchFamily="34" charset="-122"/>
                <a:cs typeface="微软雅黑" pitchFamily="34" charset="-120"/>
              </a:rPr>
              <a:t>；高耗能企业发展受限，会一定程度上减少大气污染，改善大气环境质量，D</a:t>
            </a:r>
            <a:r>
              <a:rPr lang="en-US" altLang="zh-CN" sz="2000" b="0" i="0">
                <a:solidFill>
                  <a:srgbClr val="000000"/>
                </a:solidFill>
                <a:latin typeface="微软雅黑" pitchFamily="34" charset="0"/>
                <a:ea typeface="微软雅黑" pitchFamily="34" charset="-122"/>
                <a:cs typeface="微软雅黑" pitchFamily="34" charset="-120"/>
              </a:rPr>
              <a:t>与题意不符。</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故选</a:t>
            </a:r>
            <a:r>
              <a:rPr lang="en-US" altLang="zh-CN" sz="2000" b="0" i="0" dirty="0">
                <a:solidFill>
                  <a:srgbClr val="000000"/>
                </a:solidFill>
                <a:latin typeface="微软雅黑" pitchFamily="34" charset="0"/>
                <a:ea typeface="微软雅黑" pitchFamily="34" charset="-122"/>
                <a:cs typeface="微软雅黑" pitchFamily="34" charset="-120"/>
              </a:rPr>
              <a:t>B。</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64.xml><?xml version="1.0" encoding="utf-8"?>
<p:sld xmlns:a="http://schemas.openxmlformats.org/drawingml/2006/main" xmlns:r="http://schemas.openxmlformats.org/officeDocument/2006/relationships" xmlns:p="http://schemas.openxmlformats.org/presentationml/2006/main">
  <p:cSld name="Slide 49&amp;si=49">
    <p:spTree>
      <p:nvGrpSpPr>
        <p:cNvPr id="1" name=""/>
        <p:cNvGrpSpPr/>
        <p:nvPr/>
      </p:nvGrpSpPr>
      <p:grpSpPr>
        <a:xfrm>
          <a:off x="0" y="0"/>
          <a:ext cx="0" cy="0"/>
          <a:chOff x="0" y="0"/>
          <a:chExt cx="0" cy="0"/>
        </a:xfrm>
      </p:grpSpPr>
      <p:sp>
        <p:nvSpPr>
          <p:cNvPr id="2" name="QC_6_AS.65_2#10c2d1cf6?vop=1&amp;pid=0a6916156&amp;color=0,0,0&amp;mp=1&amp;vtp=1&amp;bt=1&amp;bbb=1&amp;hb=1"/>
          <p:cNvSpPr/>
          <p:nvPr/>
        </p:nvSpPr>
        <p:spPr>
          <a:xfrm>
            <a:off x="722376" y="972000"/>
            <a:ext cx="10753344" cy="856234"/>
          </a:xfrm>
          <a:prstGeom prst="rect">
            <a:avLst/>
          </a:prstGeom>
          <a:noFill/>
          <a:ln/>
        </p:spPr>
        <p:txBody>
          <a:bodyPr wrap="none" lIns="0" tIns="0" rIns="0" bIns="0" rtlCol="0" anchor="t"/>
          <a:lstStyle/>
          <a:p>
            <a:pPr algn="l" latinLnBrk="1">
              <a:lnSpc>
                <a:spcPts val="3600"/>
              </a:lnSpc>
            </a:pPr>
            <a:r>
              <a:rPr lang="en-US" altLang="zh-CN" sz="2000" b="1" i="0" dirty="0">
                <a:solidFill>
                  <a:srgbClr val="000000"/>
                </a:solidFill>
                <a:latin typeface="微软雅黑" pitchFamily="34" charset="0"/>
                <a:ea typeface="微软雅黑" pitchFamily="34" charset="-122"/>
                <a:cs typeface="微软雅黑" pitchFamily="34" charset="-120"/>
              </a:rPr>
              <a:t>【关键点拨】</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解答本题的关键在于知晓电价提高会短期内促进燃煤发电的发展</a:t>
            </a:r>
            <a:r>
              <a:rPr lang="en-US" altLang="zh-CN" sz="2000" b="0" i="0">
                <a:solidFill>
                  <a:srgbClr val="000000"/>
                </a:solidFill>
                <a:latin typeface="微软雅黑" pitchFamily="34" charset="0"/>
                <a:ea typeface="微软雅黑" pitchFamily="34" charset="-122"/>
                <a:cs typeface="微软雅黑" pitchFamily="34" charset="-120"/>
              </a:rPr>
              <a:t>，短期内不利于</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推动绿色能源发电</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65.xml><?xml version="1.0" encoding="utf-8"?>
<p:sld xmlns:a="http://schemas.openxmlformats.org/drawingml/2006/main" xmlns:r="http://schemas.openxmlformats.org/officeDocument/2006/relationships" xmlns:p="http://schemas.openxmlformats.org/presentationml/2006/main">
  <p:cSld name="Slide 50&amp;si=50">
    <p:spTree>
      <p:nvGrpSpPr>
        <p:cNvPr id="1" name=""/>
        <p:cNvGrpSpPr/>
        <p:nvPr/>
      </p:nvGrpSpPr>
      <p:grpSpPr>
        <a:xfrm>
          <a:off x="0" y="0"/>
          <a:ext cx="0" cy="0"/>
          <a:chOff x="0" y="0"/>
          <a:chExt cx="0" cy="0"/>
        </a:xfrm>
      </p:grpSpPr>
      <p:sp>
        <p:nvSpPr>
          <p:cNvPr id="2" name="C_4#65d75025a.fixed?pid=4dcce9609&amp;color=100,146,38&amp;vtp=1"/>
          <p:cNvSpPr/>
          <p:nvPr/>
        </p:nvSpPr>
        <p:spPr>
          <a:xfrm>
            <a:off x="5276088" y="905256"/>
            <a:ext cx="1609344" cy="1197864"/>
          </a:xfrm>
          <a:prstGeom prst="rect">
            <a:avLst/>
          </a:prstGeom>
          <a:noFill/>
          <a:ln/>
        </p:spPr>
        <p:txBody>
          <a:bodyPr wrap="square" lIns="0" tIns="0" rIns="0" bIns="0" rtlCol="0" anchor="ctr"/>
          <a:lstStyle/>
          <a:p>
            <a:pPr algn="ctr" latinLnBrk="1">
              <a:lnSpc>
                <a:spcPct val="100000"/>
              </a:lnSpc>
            </a:pPr>
            <a:r>
              <a:rPr lang="en-US" altLang="zh-CN" sz="7200" b="1" i="0" dirty="0">
                <a:solidFill>
                  <a:srgbClr val="649226"/>
                </a:solidFill>
                <a:latin typeface="微软雅黑" pitchFamily="34" charset="0"/>
                <a:ea typeface="微软雅黑" pitchFamily="34" charset="-122"/>
                <a:cs typeface="微软雅黑" pitchFamily="34" charset="-120"/>
              </a:rPr>
              <a:t>4</a:t>
            </a:r>
            <a:endParaRPr lang="en-US" altLang="zh-CN" sz="7200" dirty="0"/>
          </a:p>
        </p:txBody>
      </p:sp>
      <p:sp>
        <p:nvSpPr>
          <p:cNvPr id="3" name="C_4#65d75025a.fixed?pid=4dcce9609&amp;color=255,255,255&amp;vtp=1&amp;bbb=1"/>
          <p:cNvSpPr/>
          <p:nvPr/>
        </p:nvSpPr>
        <p:spPr>
          <a:xfrm>
            <a:off x="0" y="3493008"/>
            <a:ext cx="12188952" cy="768096"/>
          </a:xfrm>
          <a:prstGeom prst="rect">
            <a:avLst/>
          </a:prstGeom>
          <a:noFill/>
          <a:ln/>
        </p:spPr>
        <p:txBody>
          <a:bodyPr wrap="none" lIns="0" tIns="0" rIns="0" bIns="0" rtlCol="0" anchor="ctr"/>
          <a:lstStyle/>
          <a:p>
            <a:pPr algn="ctr" latinLnBrk="1">
              <a:lnSpc>
                <a:spcPts val="5400"/>
              </a:lnSpc>
            </a:pPr>
            <a:r>
              <a:rPr lang="en-US" altLang="zh-CN" sz="4400" b="1" i="0" dirty="0">
                <a:solidFill>
                  <a:srgbClr val="FFFFFF"/>
                </a:solidFill>
                <a:latin typeface="SimHei" pitchFamily="34" charset="0"/>
                <a:ea typeface="SimHei" pitchFamily="34" charset="-122"/>
                <a:cs typeface="SimHei" pitchFamily="34" charset="-120"/>
              </a:rPr>
              <a:t>第四节综合训练</a:t>
            </a:r>
            <a:endParaRPr lang="en-US" altLang="zh-CN" sz="4400" dirty="0"/>
          </a:p>
        </p:txBody>
      </p:sp>
      <p:pic>
        <p:nvPicPr>
          <p:cNvPr id="4" name="C_4#65d75025a.fixed?pid=4dcce9609&amp;color=0,0,0&amp;tib=255,255,255&amp;vtp=1" descr="preencoded.png"/>
          <p:cNvPicPr>
            <a:picLocks noChangeAspect="1"/>
          </p:cNvPicPr>
          <p:nvPr/>
        </p:nvPicPr>
        <p:blipFill>
          <a:blip r:embed="rId3"/>
          <a:stretch>
            <a:fillRect/>
          </a:stretch>
        </p:blipFill>
        <p:spPr>
          <a:xfrm>
            <a:off x="9939528" y="4507992"/>
            <a:ext cx="402336" cy="438912"/>
          </a:xfrm>
          <a:prstGeom prst="rect">
            <a:avLst/>
          </a:prstGeom>
        </p:spPr>
      </p:pic>
      <p:sp>
        <p:nvSpPr>
          <p:cNvPr id="5" name="C_4_BD#65d75025a.fixed?pid=4dcce9609&amp;color=255,255,255&amp;vtp=1&amp;bbb=1"/>
          <p:cNvSpPr/>
          <p:nvPr/>
        </p:nvSpPr>
        <p:spPr>
          <a:xfrm>
            <a:off x="10460736" y="4379944"/>
            <a:ext cx="1709928" cy="566992"/>
          </a:xfrm>
          <a:prstGeom prst="rect">
            <a:avLst/>
          </a:prstGeom>
          <a:noFill/>
          <a:ln/>
        </p:spPr>
        <p:txBody>
          <a:bodyPr wrap="none" lIns="0" tIns="0" rIns="0" bIns="0" rtlCol="0" anchor="ctr"/>
          <a:lstStyle/>
          <a:p>
            <a:pPr algn="l" latinLnBrk="1">
              <a:lnSpc>
                <a:spcPts val="5000"/>
              </a:lnSpc>
            </a:pPr>
            <a:r>
              <a:rPr lang="en-US" altLang="zh-CN" sz="2800" b="1" i="0" dirty="0">
                <a:solidFill>
                  <a:srgbClr val="FFFFFF"/>
                </a:solidFill>
                <a:latin typeface="SimHei" pitchFamily="34" charset="0"/>
                <a:ea typeface="SimHei" pitchFamily="34" charset="-122"/>
                <a:cs typeface="SimHei" pitchFamily="34" charset="-120"/>
              </a:rPr>
              <a:t>刷能力</a:t>
            </a:r>
            <a:endParaRPr lang="en-US" altLang="zh-CN" sz="2800" dirty="0"/>
          </a:p>
        </p:txBody>
      </p:sp>
    </p:spTree>
  </p:cSld>
  <p:clrMapOvr>
    <a:masterClrMapping/>
  </p:clrMapOvr>
  <p:transition>
    <p:fade/>
  </p:transition>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A88A925-66AD-376B-92BE-58E41A1CCB28}"/>
            </a:ext>
          </a:extLst>
        </p:cNvPr>
        <p:cNvGrpSpPr/>
        <p:nvPr/>
      </p:nvGrpSpPr>
      <p:grpSpPr>
        <a:xfrm>
          <a:off x="0" y="0"/>
          <a:ext cx="0" cy="0"/>
          <a:chOff x="0" y="0"/>
          <a:chExt cx="0" cy="0"/>
        </a:xfrm>
      </p:grpSpPr>
    </p:spTree>
    <p:extLst>
      <p:ext uri="{BB962C8B-B14F-4D97-AF65-F5344CB8AC3E}">
        <p14:creationId xmlns:p14="http://schemas.microsoft.com/office/powerpoint/2010/main" val="1651329726"/>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name="Slide 51&amp;si=51">
    <p:spTree>
      <p:nvGrpSpPr>
        <p:cNvPr id="1" name=""/>
        <p:cNvGrpSpPr/>
        <p:nvPr/>
      </p:nvGrpSpPr>
      <p:grpSpPr>
        <a:xfrm>
          <a:off x="0" y="0"/>
          <a:ext cx="0" cy="0"/>
          <a:chOff x="0" y="0"/>
          <a:chExt cx="0" cy="0"/>
        </a:xfrm>
      </p:grpSpPr>
      <p:sp>
        <p:nvSpPr>
          <p:cNvPr id="2" name="QM_5_BD.66_1#4958f5d69?pid=65d75025a&amp;color=0,0,0&amp;vtp=1&amp;bt=1&amp;bbb=1&amp;hb=1"/>
          <p:cNvSpPr/>
          <p:nvPr/>
        </p:nvSpPr>
        <p:spPr>
          <a:xfrm>
            <a:off x="722376" y="972000"/>
            <a:ext cx="10753344" cy="13003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仿宋" pitchFamily="34" charset="0"/>
                <a:ea typeface="仿宋" pitchFamily="34" charset="-122"/>
                <a:cs typeface="仿宋" pitchFamily="34" charset="-120"/>
              </a:rPr>
              <a:t>[湖南邵阳2025高二期末]</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楷体" pitchFamily="34" charset="-122"/>
                <a:cs typeface="微软雅黑" pitchFamily="34" charset="-120"/>
              </a:rPr>
              <a:t>图</a:t>
            </a:r>
            <a:r>
              <a:rPr lang="en-US" altLang="zh-CN" sz="2000" b="0" i="0" dirty="0">
                <a:solidFill>
                  <a:srgbClr val="000000"/>
                </a:solidFill>
                <a:latin typeface="Times New Roman" pitchFamily="34" charset="0"/>
                <a:ea typeface="KaiTi" pitchFamily="34" charset="-122"/>
                <a:cs typeface="Times New Roman" pitchFamily="34" charset="-120"/>
              </a:rPr>
              <a:t>a</a:t>
            </a:r>
            <a:r>
              <a:rPr lang="en-US" altLang="zh-CN" sz="2000" b="0" i="0" dirty="0">
                <a:solidFill>
                  <a:srgbClr val="000000"/>
                </a:solidFill>
                <a:latin typeface="微软雅黑" pitchFamily="34" charset="0"/>
                <a:ea typeface="楷体" pitchFamily="34" charset="-122"/>
                <a:cs typeface="微软雅黑" pitchFamily="34" charset="-120"/>
              </a:rPr>
              <a:t>为</a:t>
            </a:r>
            <a:r>
              <a:rPr lang="en-US" altLang="zh-CN" sz="2000" b="0" i="0" dirty="0">
                <a:solidFill>
                  <a:srgbClr val="000000"/>
                </a:solidFill>
                <a:latin typeface="Times New Roman" pitchFamily="34" charset="0"/>
                <a:ea typeface="KaiTi" pitchFamily="34" charset="-122"/>
                <a:cs typeface="Times New Roman" pitchFamily="34" charset="-120"/>
              </a:rPr>
              <a:t>2015—2021</a:t>
            </a:r>
            <a:r>
              <a:rPr lang="en-US" altLang="zh-CN" sz="2000" b="0" i="0" dirty="0">
                <a:solidFill>
                  <a:srgbClr val="000000"/>
                </a:solidFill>
                <a:latin typeface="微软雅黑" pitchFamily="34" charset="0"/>
                <a:ea typeface="楷体" pitchFamily="34" charset="-122"/>
                <a:cs typeface="微软雅黑" pitchFamily="34" charset="-120"/>
              </a:rPr>
              <a:t>年中国原油进口金额柱状图</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图</a:t>
            </a:r>
            <a:r>
              <a:rPr lang="en-US" altLang="zh-CN" sz="2000" b="0" i="0" dirty="0">
                <a:solidFill>
                  <a:srgbClr val="000000"/>
                </a:solidFill>
                <a:latin typeface="Times New Roman" pitchFamily="34" charset="0"/>
                <a:ea typeface="KaiTi" pitchFamily="34" charset="-122"/>
                <a:cs typeface="Times New Roman" pitchFamily="34" charset="-120"/>
              </a:rPr>
              <a:t>b</a:t>
            </a:r>
            <a:r>
              <a:rPr lang="en-US" altLang="zh-CN" sz="2000" b="0" i="0" dirty="0">
                <a:solidFill>
                  <a:srgbClr val="000000"/>
                </a:solidFill>
                <a:latin typeface="微软雅黑" pitchFamily="34" charset="0"/>
                <a:ea typeface="楷体" pitchFamily="34" charset="-122"/>
                <a:cs typeface="微软雅黑" pitchFamily="34" charset="-120"/>
              </a:rPr>
              <a:t>为</a:t>
            </a:r>
            <a:r>
              <a:rPr lang="en-US" altLang="zh-CN" sz="2000" b="0" i="0">
                <a:solidFill>
                  <a:srgbClr val="000000"/>
                </a:solidFill>
                <a:latin typeface="Times New Roman" pitchFamily="34" charset="0"/>
                <a:ea typeface="KaiTi" pitchFamily="34" charset="-122"/>
                <a:cs typeface="Times New Roman" pitchFamily="34" charset="-120"/>
              </a:rPr>
              <a:t>2015—2021</a:t>
            </a:r>
            <a:r>
              <a:rPr lang="en-US" altLang="zh-CN" sz="2000" b="0" i="0">
                <a:solidFill>
                  <a:srgbClr val="000000"/>
                </a:solidFill>
                <a:latin typeface="微软雅黑" pitchFamily="34" charset="0"/>
                <a:ea typeface="楷体" pitchFamily="34" charset="-122"/>
                <a:cs typeface="微软雅黑" pitchFamily="34" charset="-120"/>
              </a:rPr>
              <a:t>年中</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国能源进口情况图</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图</a:t>
            </a:r>
            <a:r>
              <a:rPr lang="en-US" altLang="zh-CN" sz="2000" b="0" i="0" dirty="0">
                <a:solidFill>
                  <a:srgbClr val="000000"/>
                </a:solidFill>
                <a:latin typeface="Times New Roman" pitchFamily="34" charset="0"/>
                <a:ea typeface="KaiTi" pitchFamily="34" charset="-122"/>
                <a:cs typeface="Times New Roman" pitchFamily="34" charset="-120"/>
              </a:rPr>
              <a:t>c</a:t>
            </a:r>
            <a:r>
              <a:rPr lang="en-US" altLang="zh-CN" sz="2000" b="0" i="0" dirty="0">
                <a:solidFill>
                  <a:srgbClr val="000000"/>
                </a:solidFill>
                <a:latin typeface="微软雅黑" pitchFamily="34" charset="0"/>
                <a:ea typeface="楷体" pitchFamily="34" charset="-122"/>
                <a:cs typeface="微软雅黑" pitchFamily="34" charset="-120"/>
              </a:rPr>
              <a:t>为</a:t>
            </a:r>
            <a:r>
              <a:rPr lang="en-US" altLang="zh-CN" sz="2000" b="0" i="0" dirty="0">
                <a:solidFill>
                  <a:srgbClr val="000000"/>
                </a:solidFill>
                <a:latin typeface="Times New Roman" pitchFamily="34" charset="0"/>
                <a:ea typeface="KaiTi" pitchFamily="34" charset="-122"/>
                <a:cs typeface="Times New Roman" pitchFamily="34" charset="-120"/>
              </a:rPr>
              <a:t>2015—2021</a:t>
            </a:r>
            <a:r>
              <a:rPr lang="en-US" altLang="zh-CN" sz="2000" b="0" i="0" dirty="0">
                <a:solidFill>
                  <a:srgbClr val="000000"/>
                </a:solidFill>
                <a:latin typeface="微软雅黑" pitchFamily="34" charset="0"/>
                <a:ea typeface="楷体" pitchFamily="34" charset="-122"/>
                <a:cs typeface="微软雅黑" pitchFamily="34" charset="-120"/>
              </a:rPr>
              <a:t>年中国能源消费结构图</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一次电力是指核电</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水电</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风电</a:t>
            </a:r>
          </a:p>
          <a:p>
            <a:pPr latinLnBrk="1">
              <a:lnSpc>
                <a:spcPts val="3400"/>
              </a:lnSpc>
            </a:pPr>
            <a:r>
              <a:rPr lang="en-US" altLang="zh-CN" sz="2000" b="0" i="0">
                <a:solidFill>
                  <a:srgbClr val="000000"/>
                </a:solidFill>
                <a:latin typeface="微软雅黑" pitchFamily="34" charset="0"/>
                <a:ea typeface="楷体" pitchFamily="34" charset="-122"/>
                <a:cs typeface="微软雅黑" pitchFamily="34" charset="-120"/>
              </a:rPr>
              <a:t>以及太阳能发电等</a:t>
            </a:r>
            <a:r>
              <a:rPr lang="en-US" altLang="zh-CN" sz="2000" b="0" i="0" dirty="0">
                <a:solidFill>
                  <a:srgbClr val="000000"/>
                </a:solidFill>
                <a:latin typeface="Times New Roman" pitchFamily="34" charset="0"/>
                <a:ea typeface="KaiTi" pitchFamily="34" charset="-122"/>
                <a:cs typeface="Times New Roman" pitchFamily="34" charset="-120"/>
              </a:rPr>
              <a:t>。据此完成下面小题。</a:t>
            </a:r>
            <a:endParaRPr lang="en-US" altLang="zh-CN" sz="2000" dirty="0"/>
          </a:p>
        </p:txBody>
      </p:sp>
      <p:pic>
        <p:nvPicPr>
          <p:cNvPr id="3" name="QM_5_BD.66_3#4958f5d69?iti=1&amp;htil=1&amp;pid=65d75025a&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1408176" y="3074358"/>
            <a:ext cx="2212848" cy="1417320"/>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4" name="QM_5_BD.66_4#4958f5d69?iti=2&amp;htil=1&amp;pid=65d75025a&amp;color=0,0,0&amp;tib=255,255,255&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4636008" y="2461710"/>
            <a:ext cx="2916936" cy="2029968"/>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5" name="QM_5_BD.66_5#4958f5d69?iti=3&amp;htil=1&amp;pid=65d75025a&amp;color=0,0,0&amp;tib=255,255,255&amp;vtp=1" descr="preencoded.png"/>
          <p:cNvPicPr>
            <a:picLocks noChangeAspect="1"/>
          </p:cNvPicPr>
          <p:nvPr/>
        </p:nvPicPr>
        <p:blipFill>
          <a:blip r:embed="rId5">
            <a:clrChange>
              <a:clrFrom>
                <a:srgbClr val="FFFFFF"/>
              </a:clrFrom>
              <a:clrTo>
                <a:srgbClr val="FFFFFF">
                  <a:alpha val="0"/>
                </a:srgbClr>
              </a:clrTo>
            </a:clrChange>
          </a:blip>
          <a:stretch>
            <a:fillRect/>
          </a:stretch>
        </p:blipFill>
        <p:spPr>
          <a:xfrm>
            <a:off x="8311896" y="2406846"/>
            <a:ext cx="2743200" cy="2084832"/>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6" name="QM_5_BD.66_6#4958f5d69?iti=1&amp;htil=1&amp;pid=65d75025a&amp;color=0,0,0&amp;vtp=1"/>
          <p:cNvSpPr/>
          <p:nvPr/>
        </p:nvSpPr>
        <p:spPr>
          <a:xfrm>
            <a:off x="2429668" y="4618678"/>
            <a:ext cx="169863" cy="812800"/>
          </a:xfrm>
          <a:prstGeom prst="rect">
            <a:avLst/>
          </a:prstGeom>
          <a:noFill/>
          <a:ln/>
        </p:spPr>
        <p:txBody>
          <a:bodyPr wrap="square" lIns="0" tIns="0" rIns="0" bIns="0" rtlCol="0" anchor="t"/>
          <a:lstStyle/>
          <a:p>
            <a:pPr algn="ctr" latinLnBrk="1">
              <a:lnSpc>
                <a:spcPct val="150000"/>
              </a:lnSpc>
            </a:pPr>
            <a:r>
              <a:rPr lang="en-US" altLang="zh-CN" sz="2000" b="0" i="0" dirty="0">
                <a:solidFill>
                  <a:srgbClr val="000000"/>
                </a:solidFill>
                <a:latin typeface="Times New Roman" pitchFamily="34" charset="0"/>
                <a:ea typeface="KaiTi" pitchFamily="34" charset="-122"/>
                <a:cs typeface="Times New Roman" pitchFamily="34" charset="-120"/>
              </a:rPr>
              <a:t>a</a:t>
            </a:r>
            <a:endParaRPr lang="en-US" altLang="zh-CN" sz="2000" dirty="0"/>
          </a:p>
        </p:txBody>
      </p:sp>
      <p:sp>
        <p:nvSpPr>
          <p:cNvPr id="7" name="QM_5_BD.66_7#4958f5d69?iti=2&amp;htil=1&amp;pid=65d75025a&amp;color=0,0,0&amp;vtp=1"/>
          <p:cNvSpPr/>
          <p:nvPr/>
        </p:nvSpPr>
        <p:spPr>
          <a:xfrm>
            <a:off x="6002401" y="4618678"/>
            <a:ext cx="184150" cy="812800"/>
          </a:xfrm>
          <a:prstGeom prst="rect">
            <a:avLst/>
          </a:prstGeom>
          <a:noFill/>
          <a:ln/>
        </p:spPr>
        <p:txBody>
          <a:bodyPr wrap="square" lIns="0" tIns="0" rIns="0" bIns="0" rtlCol="0" anchor="t"/>
          <a:lstStyle/>
          <a:p>
            <a:pPr algn="ctr" latinLnBrk="1">
              <a:lnSpc>
                <a:spcPct val="150000"/>
              </a:lnSpc>
            </a:pPr>
            <a:r>
              <a:rPr lang="en-US" altLang="zh-CN" sz="2000" b="0" i="0" dirty="0">
                <a:solidFill>
                  <a:srgbClr val="000000"/>
                </a:solidFill>
                <a:latin typeface="Times New Roman" pitchFamily="34" charset="0"/>
                <a:ea typeface="KaiTi" pitchFamily="34" charset="-122"/>
                <a:cs typeface="Times New Roman" pitchFamily="34" charset="-120"/>
              </a:rPr>
              <a:t>b</a:t>
            </a:r>
            <a:endParaRPr lang="en-US" altLang="zh-CN" sz="2000" dirty="0"/>
          </a:p>
        </p:txBody>
      </p:sp>
      <p:sp>
        <p:nvSpPr>
          <p:cNvPr id="8" name="QM_5_BD.66_8#4958f5d69?iti=3&amp;htil=1&amp;pid=65d75025a&amp;color=0,0,0&amp;vtp=1"/>
          <p:cNvSpPr/>
          <p:nvPr/>
        </p:nvSpPr>
        <p:spPr>
          <a:xfrm>
            <a:off x="9598565" y="4618678"/>
            <a:ext cx="169863" cy="812800"/>
          </a:xfrm>
          <a:prstGeom prst="rect">
            <a:avLst/>
          </a:prstGeom>
          <a:noFill/>
          <a:ln/>
        </p:spPr>
        <p:txBody>
          <a:bodyPr wrap="square" lIns="0" tIns="0" rIns="0" bIns="0" rtlCol="0" anchor="t"/>
          <a:lstStyle/>
          <a:p>
            <a:pPr algn="ctr" latinLnBrk="1">
              <a:lnSpc>
                <a:spcPct val="150000"/>
              </a:lnSpc>
            </a:pPr>
            <a:r>
              <a:rPr lang="en-US" altLang="zh-CN" sz="2000" b="0" i="0" dirty="0">
                <a:solidFill>
                  <a:srgbClr val="000000"/>
                </a:solidFill>
                <a:latin typeface="Times New Roman" pitchFamily="34" charset="0"/>
                <a:ea typeface="KaiTi" pitchFamily="34" charset="-122"/>
                <a:cs typeface="Times New Roman" pitchFamily="34" charset="-120"/>
              </a:rPr>
              <a:t>c</a:t>
            </a:r>
            <a:endParaRPr lang="en-US" altLang="zh-CN" sz="2000" dirty="0"/>
          </a:p>
        </p:txBody>
      </p:sp>
    </p:spTree>
  </p:cSld>
  <p:clrMapOvr>
    <a:masterClrMapping/>
  </p:clrMapOvr>
  <p:transition>
    <p:fade/>
  </p:transition>
</p:sld>
</file>

<file path=ppt/slides/slide68.xml><?xml version="1.0" encoding="utf-8"?>
<p:sld xmlns:a="http://schemas.openxmlformats.org/drawingml/2006/main" xmlns:r="http://schemas.openxmlformats.org/officeDocument/2006/relationships" xmlns:p="http://schemas.openxmlformats.org/presentationml/2006/main">
  <p:cSld name="Slide 52&amp;si=52">
    <p:spTree>
      <p:nvGrpSpPr>
        <p:cNvPr id="1" name=""/>
        <p:cNvGrpSpPr/>
        <p:nvPr/>
      </p:nvGrpSpPr>
      <p:grpSpPr>
        <a:xfrm>
          <a:off x="0" y="0"/>
          <a:ext cx="0" cy="0"/>
          <a:chOff x="0" y="0"/>
          <a:chExt cx="0" cy="0"/>
        </a:xfrm>
      </p:grpSpPr>
      <p:sp>
        <p:nvSpPr>
          <p:cNvPr id="2" name="QC_6_BD.67_1#14ad08d44?pid=4958f5d69&amp;color=0,0,0&amp;vtp=1&amp;bt=1&amp;bbb=1"/>
          <p:cNvSpPr/>
          <p:nvPr/>
        </p:nvSpPr>
        <p:spPr>
          <a:xfrm>
            <a:off x="722376" y="96926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1.图中信息表明，2015—2021</a:t>
            </a:r>
            <a:r>
              <a:rPr lang="en-US" altLang="zh-CN" sz="2000" b="0" i="0">
                <a:solidFill>
                  <a:srgbClr val="000000"/>
                </a:solidFill>
                <a:latin typeface="微软雅黑" pitchFamily="34" charset="0"/>
                <a:ea typeface="微软雅黑" pitchFamily="34" charset="-122"/>
                <a:cs typeface="微软雅黑" pitchFamily="34" charset="-120"/>
              </a:rPr>
              <a:t>年我国(</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6_AN.68_1#14ad08d44.bracket?pid=4958f5d69&amp;color=0,0,0&amp;vpa=20&amp;vtp=1"/>
          <p:cNvSpPr/>
          <p:nvPr/>
        </p:nvSpPr>
        <p:spPr>
          <a:xfrm>
            <a:off x="5141976" y="969265"/>
            <a:ext cx="355600"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C</a:t>
            </a:r>
            <a:endParaRPr lang="en-US" altLang="zh-CN" sz="2000" dirty="0"/>
          </a:p>
        </p:txBody>
      </p:sp>
      <p:sp>
        <p:nvSpPr>
          <p:cNvPr id="4" name="QC_6_BD.67_2#14ad08d44?pid=4958f5d69&amp;color=0,0,0&amp;vtp=1&amp;bbb=1"/>
          <p:cNvSpPr/>
          <p:nvPr/>
        </p:nvSpPr>
        <p:spPr>
          <a:xfrm>
            <a:off x="722376" y="1436497"/>
            <a:ext cx="10753344" cy="843153"/>
          </a:xfrm>
          <a:prstGeom prst="rect">
            <a:avLst/>
          </a:prstGeom>
          <a:noFill/>
          <a:ln/>
        </p:spPr>
        <p:txBody>
          <a:bodyPr wrap="none" lIns="0" tIns="0" rIns="0" bIns="0" rtlCol="0" anchor="t"/>
          <a:lstStyle/>
          <a:p>
            <a:pPr latinLnBrk="1">
              <a:lnSpc>
                <a:spcPts val="3600"/>
              </a:lnSpc>
              <a:tabLst>
                <a:tab pos="5229957" algn="l"/>
              </a:tabLst>
            </a:pPr>
            <a:r>
              <a:rPr lang="en-US" altLang="zh-CN" sz="2000" b="0" i="0">
                <a:solidFill>
                  <a:srgbClr val="000000"/>
                </a:solidFill>
                <a:latin typeface="微软雅黑" pitchFamily="34" charset="0"/>
                <a:ea typeface="微软雅黑" pitchFamily="34" charset="-122"/>
                <a:cs typeface="微软雅黑" pitchFamily="34" charset="-120"/>
              </a:rPr>
              <a:t>①各能源进口量逐年增加</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②能源对外依存度仍然较高</a:t>
            </a:r>
            <a:endParaRPr lang="en-US" altLang="zh-CN" sz="2000" dirty="0"/>
          </a:p>
          <a:p>
            <a:pPr latinLnBrk="1">
              <a:lnSpc>
                <a:spcPts val="3400"/>
              </a:lnSpc>
              <a:tabLst>
                <a:tab pos="5229957" algn="l"/>
              </a:tabLst>
            </a:pPr>
            <a:r>
              <a:rPr lang="en-US" altLang="zh-CN" sz="2000" b="0" i="0">
                <a:solidFill>
                  <a:srgbClr val="000000"/>
                </a:solidFill>
                <a:latin typeface="微软雅黑" pitchFamily="34" charset="0"/>
                <a:ea typeface="微软雅黑" pitchFamily="34" charset="-122"/>
                <a:cs typeface="微软雅黑" pitchFamily="34" charset="-120"/>
              </a:rPr>
              <a:t>③清洁能源成为主导能源</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④一次电力消费占比不断上升</a:t>
            </a:r>
            <a:endParaRPr lang="en-US" altLang="zh-CN" sz="2000" dirty="0"/>
          </a:p>
        </p:txBody>
      </p:sp>
      <p:sp>
        <p:nvSpPr>
          <p:cNvPr id="5" name="QC_6_BD.67_3#14ad08d44.choices?pid=4958f5d69&amp;color=0,0,0&amp;vtp=1&amp;bbb=1"/>
          <p:cNvSpPr/>
          <p:nvPr/>
        </p:nvSpPr>
        <p:spPr>
          <a:xfrm>
            <a:off x="722376" y="2326259"/>
            <a:ext cx="10753344" cy="405003"/>
          </a:xfrm>
          <a:prstGeom prst="rect">
            <a:avLst/>
          </a:prstGeom>
          <a:noFill/>
          <a:ln/>
        </p:spPr>
        <p:txBody>
          <a:bodyPr wrap="none" lIns="0" tIns="0" rIns="0" bIns="0" rtlCol="0" anchor="t"/>
          <a:lstStyle/>
          <a:p>
            <a:pPr latinLnBrk="1">
              <a:lnSpc>
                <a:spcPts val="3600"/>
              </a:lnSpc>
              <a:tabLst>
                <a:tab pos="2761029" algn="l"/>
                <a:tab pos="5483957" algn="l"/>
                <a:tab pos="8219586"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.①②</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B.①③</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C.②④</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69.xml><?xml version="1.0" encoding="utf-8"?>
<p:sld xmlns:a="http://schemas.openxmlformats.org/drawingml/2006/main" xmlns:r="http://schemas.openxmlformats.org/officeDocument/2006/relationships" xmlns:p="http://schemas.openxmlformats.org/presentationml/2006/main">
  <p:cSld name="Slide 53&amp;si=53">
    <p:spTree>
      <p:nvGrpSpPr>
        <p:cNvPr id="1" name=""/>
        <p:cNvGrpSpPr/>
        <p:nvPr/>
      </p:nvGrpSpPr>
      <p:grpSpPr>
        <a:xfrm>
          <a:off x="0" y="0"/>
          <a:ext cx="0" cy="0"/>
          <a:chOff x="0" y="0"/>
          <a:chExt cx="0" cy="0"/>
        </a:xfrm>
      </p:grpSpPr>
      <p:sp>
        <p:nvSpPr>
          <p:cNvPr id="2" name="QC_6_AS.69_1#14ad08d44?vop=1&amp;pid=4958f5d69&amp;color=0,0,0&amp;vtp=1&amp;bt=1&amp;bbb=1&amp;hb=1"/>
          <p:cNvSpPr/>
          <p:nvPr/>
        </p:nvSpPr>
        <p:spPr>
          <a:xfrm>
            <a:off x="722376" y="972000"/>
            <a:ext cx="10753344" cy="17833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本题考查读图分析能力。读图可知，2015—2021</a:t>
            </a:r>
            <a:r>
              <a:rPr lang="en-US" altLang="zh-CN" sz="2000" b="0" i="0">
                <a:solidFill>
                  <a:srgbClr val="000000"/>
                </a:solidFill>
                <a:latin typeface="微软雅黑" pitchFamily="34" charset="0"/>
                <a:ea typeface="微软雅黑" pitchFamily="34" charset="-122"/>
                <a:cs typeface="微软雅黑" pitchFamily="34" charset="-120"/>
              </a:rPr>
              <a:t>年我国各能源进口量总体呈增加趋势，</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不是逐年增加</a:t>
            </a:r>
            <a:r>
              <a:rPr lang="en-US" altLang="zh-CN" sz="2000" b="0" i="0" dirty="0">
                <a:solidFill>
                  <a:srgbClr val="000000"/>
                </a:solidFill>
                <a:latin typeface="微软雅黑" pitchFamily="34" charset="0"/>
                <a:ea typeface="微软雅黑" pitchFamily="34" charset="-122"/>
                <a:cs typeface="微软雅黑" pitchFamily="34" charset="-120"/>
              </a:rPr>
              <a:t>，其中原油2020—2021进口量减少，①错误；能源进口数量较大</a:t>
            </a:r>
            <a:r>
              <a:rPr lang="en-US" altLang="zh-CN" sz="2000" b="0" i="0">
                <a:solidFill>
                  <a:srgbClr val="000000"/>
                </a:solidFill>
                <a:latin typeface="微软雅黑" pitchFamily="34" charset="0"/>
                <a:ea typeface="微软雅黑" pitchFamily="34" charset="-122"/>
                <a:cs typeface="微软雅黑" pitchFamily="34" charset="-120"/>
              </a:rPr>
              <a:t>，对外依存度仍</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然较高</a:t>
            </a:r>
            <a:r>
              <a:rPr lang="en-US" altLang="zh-CN" sz="2000" b="0" i="0" dirty="0">
                <a:solidFill>
                  <a:srgbClr val="000000"/>
                </a:solidFill>
                <a:latin typeface="微软雅黑" pitchFamily="34" charset="0"/>
                <a:ea typeface="微软雅黑" pitchFamily="34" charset="-122"/>
                <a:cs typeface="微软雅黑" pitchFamily="34" charset="-120"/>
              </a:rPr>
              <a:t>，②正确；煤炭在能源消费结构中占比最高，仍是主导能源，③错误</a:t>
            </a:r>
            <a:r>
              <a:rPr lang="en-US" altLang="zh-CN" sz="2000" b="0" i="0">
                <a:solidFill>
                  <a:srgbClr val="000000"/>
                </a:solidFill>
                <a:latin typeface="微软雅黑" pitchFamily="34" charset="0"/>
                <a:ea typeface="微软雅黑" pitchFamily="34" charset="-122"/>
                <a:cs typeface="微软雅黑" pitchFamily="34" charset="-120"/>
              </a:rPr>
              <a:t>；一次电力的消费占</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比不断上升</a:t>
            </a:r>
            <a:r>
              <a:rPr lang="en-US" altLang="zh-CN" sz="2000" b="0" i="0" dirty="0">
                <a:solidFill>
                  <a:srgbClr val="000000"/>
                </a:solidFill>
                <a:latin typeface="微软雅黑" pitchFamily="34" charset="0"/>
                <a:ea typeface="微软雅黑" pitchFamily="34" charset="-122"/>
                <a:cs typeface="微软雅黑" pitchFamily="34" charset="-120"/>
              </a:rPr>
              <a:t>，④正确。综上，C正确，A、B、D错误。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7.xml><?xml version="1.0" encoding="utf-8"?>
<p:sld xmlns:a="http://schemas.openxmlformats.org/drawingml/2006/main" xmlns:r="http://schemas.openxmlformats.org/officeDocument/2006/relationships" xmlns:p="http://schemas.openxmlformats.org/presentationml/2006/main">
  <p:cSld name="Slide 6&amp;si=6">
    <p:spTree>
      <p:nvGrpSpPr>
        <p:cNvPr id="1" name=""/>
        <p:cNvGrpSpPr/>
        <p:nvPr/>
      </p:nvGrpSpPr>
      <p:grpSpPr>
        <a:xfrm>
          <a:off x="0" y="0"/>
          <a:ext cx="0" cy="0"/>
          <a:chOff x="0" y="0"/>
          <a:chExt cx="0" cy="0"/>
        </a:xfrm>
      </p:grpSpPr>
      <p:sp>
        <p:nvSpPr>
          <p:cNvPr id="2" name="QC_6_BD.5_1#eada11630?pid=97005a0c6&amp;color=0,0,0&amp;vtp=1&amp;bt=1&amp;bbb=1"/>
          <p:cNvSpPr/>
          <p:nvPr/>
        </p:nvSpPr>
        <p:spPr>
          <a:xfrm>
            <a:off x="722376" y="96926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2.</a:t>
            </a:r>
            <a:r>
              <a:rPr lang="en-US" altLang="zh-CN" sz="2000" b="0" i="0">
                <a:solidFill>
                  <a:srgbClr val="000000"/>
                </a:solidFill>
                <a:latin typeface="微软雅黑" pitchFamily="34" charset="0"/>
                <a:ea typeface="微软雅黑" pitchFamily="34" charset="-122"/>
                <a:cs typeface="微软雅黑" pitchFamily="34" charset="-120"/>
              </a:rPr>
              <a:t>中国长期以来形成的能源消费结构是(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6_AN.6_1#eada11630.bracket?pid=97005a0c6&amp;color=0,0,0&amp;vpa=2&amp;vtp=1"/>
          <p:cNvSpPr/>
          <p:nvPr/>
        </p:nvSpPr>
        <p:spPr>
          <a:xfrm>
            <a:off x="5197539" y="969265"/>
            <a:ext cx="374650"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A</a:t>
            </a:r>
            <a:endParaRPr lang="en-US" altLang="zh-CN" sz="2000" dirty="0"/>
          </a:p>
        </p:txBody>
      </p:sp>
      <p:sp>
        <p:nvSpPr>
          <p:cNvPr id="4" name="QC_6_BD.5_2#eada11630.choices?pid=97005a0c6&amp;color=0,0,0&amp;vtp=1&amp;bbb=1"/>
          <p:cNvSpPr/>
          <p:nvPr/>
        </p:nvSpPr>
        <p:spPr>
          <a:xfrm>
            <a:off x="722376" y="1436497"/>
            <a:ext cx="10753344" cy="843153"/>
          </a:xfrm>
          <a:prstGeom prst="rect">
            <a:avLst/>
          </a:prstGeom>
          <a:noFill/>
          <a:ln/>
        </p:spPr>
        <p:txBody>
          <a:bodyPr wrap="none" lIns="0" tIns="0" rIns="0" bIns="0" rtlCol="0" anchor="t"/>
          <a:lstStyle/>
          <a:p>
            <a:pPr latinLnBrk="1">
              <a:lnSpc>
                <a:spcPts val="3600"/>
              </a:lnSpc>
              <a:tabLst>
                <a:tab pos="5458557" algn="l"/>
              </a:tabLst>
            </a:pPr>
            <a:r>
              <a:rPr lang="en-US" altLang="zh-CN" sz="2000" b="0" i="0" dirty="0">
                <a:solidFill>
                  <a:srgbClr val="000000"/>
                </a:solidFill>
                <a:latin typeface="微软雅黑" pitchFamily="34" charset="0"/>
                <a:ea typeface="微软雅黑" pitchFamily="34" charset="-122"/>
                <a:cs typeface="微软雅黑" pitchFamily="34" charset="-120"/>
              </a:rPr>
              <a:t>A.多煤、少油</a:t>
            </a:r>
            <a:r>
              <a:rPr lang="en-US" altLang="zh-CN" sz="2000" b="0" i="0">
                <a:solidFill>
                  <a:srgbClr val="000000"/>
                </a:solidFill>
                <a:latin typeface="微软雅黑" pitchFamily="34" charset="0"/>
                <a:ea typeface="微软雅黑" pitchFamily="34" charset="-122"/>
                <a:cs typeface="微软雅黑" pitchFamily="34" charset="-120"/>
              </a:rPr>
              <a:t>、缺气</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.多新能源、少常规能源</a:t>
            </a:r>
            <a:endParaRPr lang="en-US" altLang="zh-CN" sz="2000" dirty="0"/>
          </a:p>
          <a:p>
            <a:pPr latinLnBrk="1">
              <a:lnSpc>
                <a:spcPts val="3400"/>
              </a:lnSpc>
              <a:tabLst>
                <a:tab pos="5458557" algn="l"/>
              </a:tabLst>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.多可再生能源</a:t>
            </a:r>
            <a:r>
              <a:rPr lang="en-US" altLang="zh-CN" sz="2000" b="0" i="0">
                <a:solidFill>
                  <a:srgbClr val="000000"/>
                </a:solidFill>
                <a:latin typeface="微软雅黑" pitchFamily="34" charset="0"/>
                <a:ea typeface="微软雅黑" pitchFamily="34" charset="-122"/>
                <a:cs typeface="微软雅黑" pitchFamily="34" charset="-120"/>
              </a:rPr>
              <a:t>、少非可再生能源</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.多油气、少煤炭</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A88A925-66AD-376B-92BE-58E41A1CCB28}"/>
            </a:ext>
          </a:extLst>
        </p:cNvPr>
        <p:cNvGrpSpPr/>
        <p:nvPr/>
      </p:nvGrpSpPr>
      <p:grpSpPr>
        <a:xfrm>
          <a:off x="0" y="0"/>
          <a:ext cx="0" cy="0"/>
          <a:chOff x="0" y="0"/>
          <a:chExt cx="0" cy="0"/>
        </a:xfrm>
      </p:grpSpPr>
    </p:spTree>
    <p:extLst>
      <p:ext uri="{BB962C8B-B14F-4D97-AF65-F5344CB8AC3E}">
        <p14:creationId xmlns:p14="http://schemas.microsoft.com/office/powerpoint/2010/main" val="2516946631"/>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name="Slide 54&amp;si=54">
    <p:spTree>
      <p:nvGrpSpPr>
        <p:cNvPr id="1" name=""/>
        <p:cNvGrpSpPr/>
        <p:nvPr/>
      </p:nvGrpSpPr>
      <p:grpSpPr>
        <a:xfrm>
          <a:off x="0" y="0"/>
          <a:ext cx="0" cy="0"/>
          <a:chOff x="0" y="0"/>
          <a:chExt cx="0" cy="0"/>
        </a:xfrm>
      </p:grpSpPr>
      <p:sp>
        <p:nvSpPr>
          <p:cNvPr id="2" name="QC_6_BD.70_1#885bbc876?pid=4958f5d69&amp;color=0,0,0&amp;vtp=1&amp;bt=1&amp;bbb=1"/>
          <p:cNvSpPr/>
          <p:nvPr/>
        </p:nvSpPr>
        <p:spPr>
          <a:xfrm>
            <a:off x="722376" y="96926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2.针对图b中反映的我国能源问题，</a:t>
            </a:r>
            <a:r>
              <a:rPr lang="en-US" altLang="zh-CN" sz="2000" b="0" i="0">
                <a:solidFill>
                  <a:srgbClr val="000000"/>
                </a:solidFill>
                <a:latin typeface="微软雅黑" pitchFamily="34" charset="0"/>
                <a:ea typeface="微软雅黑" pitchFamily="34" charset="-122"/>
                <a:cs typeface="微软雅黑" pitchFamily="34" charset="-120"/>
              </a:rPr>
              <a:t>最有效的举措是(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6_AN.71_1#885bbc876.bracket?pid=4958f5d69&amp;color=0,0,0&amp;vpa=21&amp;vtp=1"/>
          <p:cNvSpPr/>
          <p:nvPr/>
        </p:nvSpPr>
        <p:spPr>
          <a:xfrm>
            <a:off x="6629464" y="969265"/>
            <a:ext cx="357188"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B</a:t>
            </a:r>
            <a:endParaRPr lang="en-US" altLang="zh-CN" sz="2000" dirty="0"/>
          </a:p>
        </p:txBody>
      </p:sp>
      <p:sp>
        <p:nvSpPr>
          <p:cNvPr id="4" name="QC_6_BD.70_2#885bbc876.choices?pid=4958f5d69&amp;color=0,0,0&amp;vtp=1&amp;bbb=1"/>
          <p:cNvSpPr/>
          <p:nvPr/>
        </p:nvSpPr>
        <p:spPr>
          <a:xfrm>
            <a:off x="722376" y="1430909"/>
            <a:ext cx="10753344" cy="405003"/>
          </a:xfrm>
          <a:prstGeom prst="rect">
            <a:avLst/>
          </a:prstGeom>
          <a:noFill/>
          <a:ln/>
        </p:spPr>
        <p:txBody>
          <a:bodyPr wrap="none" lIns="0" tIns="0" rIns="0" bIns="0" rtlCol="0" anchor="t"/>
          <a:lstStyle/>
          <a:p>
            <a:pPr latinLnBrk="1">
              <a:lnSpc>
                <a:spcPts val="3600"/>
              </a:lnSpc>
              <a:tabLst>
                <a:tab pos="2761029" algn="l"/>
                <a:tab pos="5483957" algn="l"/>
                <a:tab pos="8219586"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.完善能源储备体系</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B.优化能源消费结构</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C.降低能源进口总量</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.调整三次产业结构</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72.xml><?xml version="1.0" encoding="utf-8"?>
<p:sld xmlns:a="http://schemas.openxmlformats.org/drawingml/2006/main" xmlns:r="http://schemas.openxmlformats.org/officeDocument/2006/relationships" xmlns:p="http://schemas.openxmlformats.org/presentationml/2006/main">
  <p:cSld name="Slide 55&amp;si=55">
    <p:spTree>
      <p:nvGrpSpPr>
        <p:cNvPr id="1" name=""/>
        <p:cNvGrpSpPr/>
        <p:nvPr/>
      </p:nvGrpSpPr>
      <p:grpSpPr>
        <a:xfrm>
          <a:off x="0" y="0"/>
          <a:ext cx="0" cy="0"/>
          <a:chOff x="0" y="0"/>
          <a:chExt cx="0" cy="0"/>
        </a:xfrm>
      </p:grpSpPr>
      <p:sp>
        <p:nvSpPr>
          <p:cNvPr id="2" name="QC_6_AS.72_1#885bbc876?vop=1&amp;pid=4958f5d69&amp;color=0,0,0&amp;vtp=1&amp;bt=1&amp;bbb=1&amp;hb=1"/>
          <p:cNvSpPr/>
          <p:nvPr/>
        </p:nvSpPr>
        <p:spPr>
          <a:xfrm>
            <a:off x="722376" y="972000"/>
            <a:ext cx="10753344" cy="22405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本题考查我国的能源问题及应对措施。图b中反映的我国能源问题是煤炭</a:t>
            </a:r>
            <a:r>
              <a:rPr lang="en-US" altLang="zh-CN" sz="2000" b="0" i="0">
                <a:solidFill>
                  <a:srgbClr val="000000"/>
                </a:solidFill>
                <a:latin typeface="微软雅黑" pitchFamily="34" charset="0"/>
                <a:ea typeface="微软雅黑" pitchFamily="34" charset="-122"/>
                <a:cs typeface="微软雅黑" pitchFamily="34" charset="-120"/>
              </a:rPr>
              <a:t>、原油等常规能</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源进口数量较大</a:t>
            </a:r>
            <a:r>
              <a:rPr lang="en-US" altLang="zh-CN" sz="2000" b="0" i="0" dirty="0">
                <a:solidFill>
                  <a:srgbClr val="000000"/>
                </a:solidFill>
                <a:latin typeface="微软雅黑" pitchFamily="34" charset="0"/>
                <a:ea typeface="微软雅黑" pitchFamily="34" charset="-122"/>
                <a:cs typeface="微软雅黑" pitchFamily="34" charset="-120"/>
              </a:rPr>
              <a:t>，此问题最有效的缓解举措是优化能源消费结构，降低煤炭、</a:t>
            </a:r>
            <a:r>
              <a:rPr lang="en-US" altLang="zh-CN" sz="2000" b="0" i="0">
                <a:solidFill>
                  <a:srgbClr val="000000"/>
                </a:solidFill>
                <a:latin typeface="微软雅黑" pitchFamily="34" charset="0"/>
                <a:ea typeface="微软雅黑" pitchFamily="34" charset="-122"/>
                <a:cs typeface="微软雅黑" pitchFamily="34" charset="-120"/>
              </a:rPr>
              <a:t>石油的消费比重，</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正确；完善能源储备体系，利于保障能源安全，但不能解决能源对外依存度较高的问题，A</a:t>
            </a:r>
            <a:r>
              <a:rPr lang="en-US" altLang="zh-CN" sz="2000" b="0" i="0">
                <a:solidFill>
                  <a:srgbClr val="000000"/>
                </a:solidFill>
                <a:latin typeface="微软雅黑" pitchFamily="34" charset="0"/>
                <a:ea typeface="微软雅黑" pitchFamily="34" charset="-122"/>
                <a:cs typeface="微软雅黑" pitchFamily="34" charset="-120"/>
              </a:rPr>
              <a:t>错误；</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如果降低能源进口总量</a:t>
            </a:r>
            <a:r>
              <a:rPr lang="en-US" altLang="zh-CN" sz="2000" b="0" i="0" dirty="0">
                <a:solidFill>
                  <a:srgbClr val="000000"/>
                </a:solidFill>
                <a:latin typeface="微软雅黑" pitchFamily="34" charset="0"/>
                <a:ea typeface="微软雅黑" pitchFamily="34" charset="-122"/>
                <a:cs typeface="微软雅黑" pitchFamily="34" charset="-120"/>
              </a:rPr>
              <a:t>，有可能会出现我国能源供不应求的情况，不符合实际，C错误</a:t>
            </a:r>
            <a:r>
              <a:rPr lang="en-US" altLang="zh-CN" sz="2000" b="0" i="0">
                <a:solidFill>
                  <a:srgbClr val="000000"/>
                </a:solidFill>
                <a:latin typeface="微软雅黑" pitchFamily="34" charset="0"/>
                <a:ea typeface="微软雅黑" pitchFamily="34" charset="-122"/>
                <a:cs typeface="微软雅黑" pitchFamily="34" charset="-120"/>
              </a:rPr>
              <a:t>；不能为</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了解决能源消费问题</a:t>
            </a:r>
            <a:r>
              <a:rPr lang="en-US" altLang="zh-CN" sz="2000" b="0" i="0" dirty="0">
                <a:solidFill>
                  <a:srgbClr val="000000"/>
                </a:solidFill>
                <a:latin typeface="微软雅黑" pitchFamily="34" charset="0"/>
                <a:ea typeface="微软雅黑" pitchFamily="34" charset="-122"/>
                <a:cs typeface="微软雅黑" pitchFamily="34" charset="-120"/>
              </a:rPr>
              <a:t>，就盲目调整三次产业结构，D错误。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A88A925-66AD-376B-92BE-58E41A1CCB28}"/>
            </a:ext>
          </a:extLst>
        </p:cNvPr>
        <p:cNvGrpSpPr/>
        <p:nvPr/>
      </p:nvGrpSpPr>
      <p:grpSpPr>
        <a:xfrm>
          <a:off x="0" y="0"/>
          <a:ext cx="0" cy="0"/>
          <a:chOff x="0" y="0"/>
          <a:chExt cx="0" cy="0"/>
        </a:xfrm>
      </p:grpSpPr>
    </p:spTree>
    <p:extLst>
      <p:ext uri="{BB962C8B-B14F-4D97-AF65-F5344CB8AC3E}">
        <p14:creationId xmlns:p14="http://schemas.microsoft.com/office/powerpoint/2010/main" val="3619372481"/>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name="Slide 56&amp;si=56">
    <p:spTree>
      <p:nvGrpSpPr>
        <p:cNvPr id="1" name=""/>
        <p:cNvGrpSpPr/>
        <p:nvPr/>
      </p:nvGrpSpPr>
      <p:grpSpPr>
        <a:xfrm>
          <a:off x="0" y="0"/>
          <a:ext cx="0" cy="0"/>
          <a:chOff x="0" y="0"/>
          <a:chExt cx="0" cy="0"/>
        </a:xfrm>
      </p:grpSpPr>
      <p:sp>
        <p:nvSpPr>
          <p:cNvPr id="2" name="QC_6_BD.73_1#6d52c8d34?pid=4958f5d69&amp;color=0,0,0&amp;vtp=1&amp;bt=1&amp;bbb=1"/>
          <p:cNvSpPr/>
          <p:nvPr/>
        </p:nvSpPr>
        <p:spPr>
          <a:xfrm>
            <a:off x="722376" y="96926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3.推测2021</a:t>
            </a:r>
            <a:r>
              <a:rPr lang="en-US" altLang="zh-CN" sz="2000" b="0" i="0">
                <a:solidFill>
                  <a:srgbClr val="000000"/>
                </a:solidFill>
                <a:latin typeface="微软雅黑" pitchFamily="34" charset="0"/>
                <a:ea typeface="微软雅黑" pitchFamily="34" charset="-122"/>
                <a:cs typeface="微软雅黑" pitchFamily="34" charset="-120"/>
              </a:rPr>
              <a:t>年我国原油进口量变化的主要原因可能是(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6_AN.74_1#6d52c8d34.bracket?pid=4958f5d69&amp;color=0,0,0&amp;vpa=22&amp;vtp=1"/>
          <p:cNvSpPr/>
          <p:nvPr/>
        </p:nvSpPr>
        <p:spPr>
          <a:xfrm>
            <a:off x="6810439" y="969265"/>
            <a:ext cx="374650"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A</a:t>
            </a:r>
            <a:endParaRPr lang="en-US" altLang="zh-CN" sz="2000" dirty="0"/>
          </a:p>
        </p:txBody>
      </p:sp>
      <p:sp>
        <p:nvSpPr>
          <p:cNvPr id="4" name="QC_6_BD.73_2#6d52c8d34.choices?pid=4958f5d69&amp;color=0,0,0&amp;vtp=1&amp;bbb=1"/>
          <p:cNvSpPr/>
          <p:nvPr/>
        </p:nvSpPr>
        <p:spPr>
          <a:xfrm>
            <a:off x="722376" y="1436497"/>
            <a:ext cx="10753344" cy="843153"/>
          </a:xfrm>
          <a:prstGeom prst="rect">
            <a:avLst/>
          </a:prstGeom>
          <a:noFill/>
          <a:ln/>
        </p:spPr>
        <p:txBody>
          <a:bodyPr wrap="none" lIns="0" tIns="0" rIns="0" bIns="0" rtlCol="0" anchor="t"/>
          <a:lstStyle/>
          <a:p>
            <a:pPr latinLnBrk="1">
              <a:lnSpc>
                <a:spcPts val="3600"/>
              </a:lnSpc>
              <a:tabLst>
                <a:tab pos="5229957"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.国际原油产量下降</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.跨国石油运输受限</a:t>
            </a:r>
            <a:endParaRPr lang="en-US" altLang="zh-CN" sz="2000" dirty="0"/>
          </a:p>
          <a:p>
            <a:pPr latinLnBrk="1">
              <a:lnSpc>
                <a:spcPts val="3400"/>
              </a:lnSpc>
              <a:tabLst>
                <a:tab pos="5229957" algn="l"/>
              </a:tabLst>
            </a:pPr>
            <a:r>
              <a:rPr lang="en-US" altLang="zh-CN" sz="2000" b="0" i="0">
                <a:solidFill>
                  <a:srgbClr val="000000"/>
                </a:solidFill>
                <a:latin typeface="微软雅黑" pitchFamily="34" charset="0"/>
                <a:ea typeface="微软雅黑" pitchFamily="34" charset="-122"/>
                <a:cs typeface="微软雅黑" pitchFamily="34" charset="-120"/>
              </a:rPr>
              <a:t>C.国内原油产量大增</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.新能源技术发展迅猛</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75.xml><?xml version="1.0" encoding="utf-8"?>
<p:sld xmlns:a="http://schemas.openxmlformats.org/drawingml/2006/main" xmlns:r="http://schemas.openxmlformats.org/officeDocument/2006/relationships" xmlns:p="http://schemas.openxmlformats.org/presentationml/2006/main">
  <p:cSld name="Slide 57&amp;si=57">
    <p:spTree>
      <p:nvGrpSpPr>
        <p:cNvPr id="1" name=""/>
        <p:cNvGrpSpPr/>
        <p:nvPr/>
      </p:nvGrpSpPr>
      <p:grpSpPr>
        <a:xfrm>
          <a:off x="0" y="0"/>
          <a:ext cx="0" cy="0"/>
          <a:chOff x="0" y="0"/>
          <a:chExt cx="0" cy="0"/>
        </a:xfrm>
      </p:grpSpPr>
      <p:sp>
        <p:nvSpPr>
          <p:cNvPr id="2" name="QC_6_AS.75_1#6d52c8d34?vop=1&amp;pid=4958f5d69&amp;color=0,0,0&amp;vtp=1&amp;bt=1&amp;bbb=1&amp;hb=1"/>
          <p:cNvSpPr/>
          <p:nvPr/>
        </p:nvSpPr>
        <p:spPr>
          <a:xfrm>
            <a:off x="722376" y="972000"/>
            <a:ext cx="10753344" cy="22405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本题考查影响石油资源安全与国家安全的因素。读图可知，</a:t>
            </a:r>
            <a:r>
              <a:rPr lang="en-US" altLang="zh-CN" sz="2000" b="0" i="0">
                <a:solidFill>
                  <a:srgbClr val="000000"/>
                </a:solidFill>
                <a:latin typeface="微软雅黑" pitchFamily="34" charset="0"/>
                <a:ea typeface="微软雅黑" pitchFamily="34" charset="-122"/>
                <a:cs typeface="微软雅黑" pitchFamily="34" charset="-120"/>
              </a:rPr>
              <a:t>2021年我国原油进口量有所下</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降</a:t>
            </a:r>
            <a:r>
              <a:rPr lang="en-US" altLang="zh-CN" sz="2000" b="0" i="0" dirty="0">
                <a:solidFill>
                  <a:srgbClr val="000000"/>
                </a:solidFill>
                <a:latin typeface="微软雅黑" pitchFamily="34" charset="0"/>
                <a:ea typeface="微软雅黑" pitchFamily="34" charset="-122"/>
                <a:cs typeface="微软雅黑" pitchFamily="34" charset="-120"/>
              </a:rPr>
              <a:t>，但是原油进口金额却出现明显增加，推测该变化的主要原因可能是国际原油产量下降</a:t>
            </a:r>
            <a:r>
              <a:rPr lang="en-US" altLang="zh-CN" sz="2000" b="0" i="0">
                <a:solidFill>
                  <a:srgbClr val="000000"/>
                </a:solidFill>
                <a:latin typeface="微软雅黑" pitchFamily="34" charset="0"/>
                <a:ea typeface="微软雅黑" pitchFamily="34" charset="-122"/>
                <a:cs typeface="微软雅黑" pitchFamily="34" charset="-120"/>
              </a:rPr>
              <a:t>，造成</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原油价格升高</a:t>
            </a:r>
            <a:r>
              <a:rPr lang="en-US" altLang="zh-CN" sz="2000" b="0" i="0" dirty="0">
                <a:solidFill>
                  <a:srgbClr val="000000"/>
                </a:solidFill>
                <a:latin typeface="微软雅黑" pitchFamily="34" charset="0"/>
                <a:ea typeface="微软雅黑" pitchFamily="34" charset="-122"/>
                <a:cs typeface="微软雅黑" pitchFamily="34" charset="-120"/>
              </a:rPr>
              <a:t>，A正确；跨国石油运输没有受到限制，B错误；</a:t>
            </a:r>
            <a:r>
              <a:rPr lang="en-US" altLang="zh-CN" sz="2000" b="0" i="0">
                <a:solidFill>
                  <a:srgbClr val="000000"/>
                </a:solidFill>
                <a:latin typeface="微软雅黑" pitchFamily="34" charset="0"/>
                <a:ea typeface="微软雅黑" pitchFamily="34" charset="-122"/>
                <a:cs typeface="微软雅黑" pitchFamily="34" charset="-120"/>
              </a:rPr>
              <a:t>石油开采是一个相对稳定的过程，</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国内原油产量不会出现突然大增的状况</a:t>
            </a:r>
            <a:r>
              <a:rPr lang="en-US" altLang="zh-CN" sz="2000" b="0" i="0" dirty="0">
                <a:solidFill>
                  <a:srgbClr val="000000"/>
                </a:solidFill>
                <a:latin typeface="微软雅黑" pitchFamily="34" charset="0"/>
                <a:ea typeface="微软雅黑" pitchFamily="34" charset="-122"/>
                <a:cs typeface="微软雅黑" pitchFamily="34" charset="-120"/>
              </a:rPr>
              <a:t>，C错误；新能源技术发展迅猛</a:t>
            </a:r>
            <a:r>
              <a:rPr lang="en-US" altLang="zh-CN" sz="2000" b="0" i="0">
                <a:solidFill>
                  <a:srgbClr val="000000"/>
                </a:solidFill>
                <a:latin typeface="微软雅黑" pitchFamily="34" charset="0"/>
                <a:ea typeface="微软雅黑" pitchFamily="34" charset="-122"/>
                <a:cs typeface="微软雅黑" pitchFamily="34" charset="-120"/>
              </a:rPr>
              <a:t>，新能源在能源消费中占</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比提高</a:t>
            </a:r>
            <a:r>
              <a:rPr lang="en-US" altLang="zh-CN" sz="2000" b="0" i="0" dirty="0">
                <a:solidFill>
                  <a:srgbClr val="000000"/>
                </a:solidFill>
                <a:latin typeface="微软雅黑" pitchFamily="34" charset="0"/>
                <a:ea typeface="微软雅黑" pitchFamily="34" charset="-122"/>
                <a:cs typeface="微软雅黑" pitchFamily="34" charset="-120"/>
              </a:rPr>
              <a:t>，但对原油进口量影响小，D错误。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A88A925-66AD-376B-92BE-58E41A1CCB28}"/>
            </a:ext>
          </a:extLst>
        </p:cNvPr>
        <p:cNvGrpSpPr/>
        <p:nvPr/>
      </p:nvGrpSpPr>
      <p:grpSpPr>
        <a:xfrm>
          <a:off x="0" y="0"/>
          <a:ext cx="0" cy="0"/>
          <a:chOff x="0" y="0"/>
          <a:chExt cx="0" cy="0"/>
        </a:xfrm>
      </p:grpSpPr>
    </p:spTree>
    <p:extLst>
      <p:ext uri="{BB962C8B-B14F-4D97-AF65-F5344CB8AC3E}">
        <p14:creationId xmlns:p14="http://schemas.microsoft.com/office/powerpoint/2010/main" val="1296127944"/>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name="Slide 58&amp;si=58">
    <p:spTree>
      <p:nvGrpSpPr>
        <p:cNvPr id="1" name=""/>
        <p:cNvGrpSpPr/>
        <p:nvPr/>
      </p:nvGrpSpPr>
      <p:grpSpPr>
        <a:xfrm>
          <a:off x="0" y="0"/>
          <a:ext cx="0" cy="0"/>
          <a:chOff x="0" y="0"/>
          <a:chExt cx="0" cy="0"/>
        </a:xfrm>
      </p:grpSpPr>
      <p:pic>
        <p:nvPicPr>
          <p:cNvPr id="2" name="QM_5_BD.76_1#1560d6d03?htil=4&amp;pid=65d75025a&amp;color=0,0,0&amp;tib=255,255,255&amp;vtp=1&amp;hs=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8942832" y="1026864"/>
            <a:ext cx="2514600" cy="2423160"/>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QM_5_BD.76_2#1560d6d03?htil=4&amp;pid=65d75025a&amp;color=0,0,0&amp;vtp=1&amp;bt=1&amp;bbb=1&amp;hb=1&amp;hs=1"/>
          <p:cNvSpPr/>
          <p:nvPr/>
        </p:nvSpPr>
        <p:spPr>
          <a:xfrm>
            <a:off x="722376" y="972000"/>
            <a:ext cx="8101584" cy="31291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仿宋" pitchFamily="34" charset="0"/>
                <a:ea typeface="仿宋" pitchFamily="34" charset="-122"/>
                <a:cs typeface="仿宋" pitchFamily="34" charset="-120"/>
              </a:rPr>
              <a:t>[河南商丘名校联盟2025高二联考</a:t>
            </a:r>
            <a:r>
              <a:rPr lang="en-US" altLang="zh-CN" sz="2000" b="0" i="0">
                <a:solidFill>
                  <a:srgbClr val="000000"/>
                </a:solidFill>
                <a:latin typeface="仿宋" pitchFamily="34" charset="0"/>
                <a:ea typeface="仿宋" pitchFamily="34" charset="-122"/>
                <a:cs typeface="仿宋"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楷体" pitchFamily="34" charset="-122"/>
                <a:cs typeface="微软雅黑" pitchFamily="34" charset="-120"/>
              </a:rPr>
              <a:t>绿色智慧能源体系是能源绿色与管理</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智慧的新型能源体系</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在绿色智慧能源体系框架下</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超级能源盆地</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将重</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塑未来能源勘探开发的理念与模式</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超级能源盆地</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是指地下赋存大规模</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煤炭</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石油</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天然气等化石能源</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地上具有丰富的风</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光等新能源</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具</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备建成超大型能源生产与利用基地的资源基础和地质</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地理条件的能源</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富集盆地</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鄂尔多斯盆地将在中国率先建成世界级</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超级能源盆地</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碳中和</a:t>
            </a:r>
            <a:r>
              <a:rPr lang="en-US" altLang="zh-CN" sz="2000" b="0" i="0">
                <a:solidFill>
                  <a:srgbClr val="000000"/>
                </a:solidFill>
                <a:latin typeface="Times New Roman" pitchFamily="34" charset="0"/>
                <a:ea typeface="KaiTi" pitchFamily="34" charset="-122"/>
                <a:cs typeface="Times New Roman" pitchFamily="34" charset="-120"/>
              </a:rPr>
              <a:t>’</a:t>
            </a:r>
          </a:p>
          <a:p>
            <a:pPr latinLnBrk="1">
              <a:lnSpc>
                <a:spcPts val="3400"/>
              </a:lnSpc>
            </a:pPr>
            <a:r>
              <a:rPr lang="en-US" altLang="zh-CN" sz="2000" b="0" i="0">
                <a:solidFill>
                  <a:srgbClr val="000000"/>
                </a:solidFill>
                <a:latin typeface="微软雅黑" pitchFamily="34" charset="0"/>
                <a:ea typeface="楷体" pitchFamily="34" charset="-122"/>
                <a:cs typeface="微软雅黑" pitchFamily="34" charset="-120"/>
              </a:rPr>
              <a:t>示范基地</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下图示意绿色智慧能源体系运行机制</a:t>
            </a:r>
            <a:r>
              <a:rPr lang="en-US" altLang="zh-CN" sz="2000" b="0" i="0" dirty="0">
                <a:solidFill>
                  <a:srgbClr val="000000"/>
                </a:solidFill>
                <a:latin typeface="Times New Roman" pitchFamily="34" charset="0"/>
                <a:ea typeface="KaiTi" pitchFamily="34" charset="-122"/>
                <a:cs typeface="Times New Roman" pitchFamily="34" charset="-120"/>
              </a:rPr>
              <a:t>。据此完成下面小题。</a:t>
            </a:r>
            <a:endParaRPr lang="en-US" altLang="zh-CN" sz="2000" dirty="0"/>
          </a:p>
        </p:txBody>
      </p:sp>
      <p:sp>
        <p:nvSpPr>
          <p:cNvPr id="4" name="QC_6_BD.77_1#63d4c3735?pid=1560d6d03&amp;color=0,0,0&amp;vtp=1&amp;bt=1&amp;bbb=1&amp;hs=1">
            <a:extLst>
              <a:ext uri="{FF2B5EF4-FFF2-40B4-BE49-F238E27FC236}">
                <a16:creationId xmlns:a16="http://schemas.microsoft.com/office/drawing/2014/main" id="{81A4F881-DE19-4A76-2CD7-3A79947ABDB1}"/>
              </a:ext>
            </a:extLst>
          </p:cNvPr>
          <p:cNvSpPr/>
          <p:nvPr/>
        </p:nvSpPr>
        <p:spPr>
          <a:xfrm>
            <a:off x="722376" y="415525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4.</a:t>
            </a:r>
            <a:r>
              <a:rPr lang="en-US" altLang="zh-CN" sz="2000" b="0" i="0">
                <a:solidFill>
                  <a:srgbClr val="000000"/>
                </a:solidFill>
                <a:latin typeface="微软雅黑" pitchFamily="34" charset="0"/>
                <a:ea typeface="微软雅黑" pitchFamily="34" charset="-122"/>
                <a:cs typeface="微软雅黑" pitchFamily="34" charset="-120"/>
              </a:rPr>
              <a:t>绿色智慧能源体系的优势是(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5" name="QC_6_AN.78_1#63d4c3735.bracket?pid=1560d6d03&amp;color=0,0,0&amp;vpa=23&amp;vtp=1">
            <a:extLst>
              <a:ext uri="{FF2B5EF4-FFF2-40B4-BE49-F238E27FC236}">
                <a16:creationId xmlns:a16="http://schemas.microsoft.com/office/drawing/2014/main" id="{D9DDCAC8-A875-C3B6-D46C-FA9C7D9B3411}"/>
              </a:ext>
            </a:extLst>
          </p:cNvPr>
          <p:cNvSpPr/>
          <p:nvPr/>
        </p:nvSpPr>
        <p:spPr>
          <a:xfrm>
            <a:off x="4181539" y="4155255"/>
            <a:ext cx="355600"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C</a:t>
            </a:r>
            <a:endParaRPr lang="en-US" altLang="zh-CN" sz="2000" dirty="0"/>
          </a:p>
        </p:txBody>
      </p:sp>
      <p:sp>
        <p:nvSpPr>
          <p:cNvPr id="6" name="QC_6_BD.77_2#63d4c3735.choices?pid=1560d6d03&amp;color=0,0,0&amp;vtp=1&amp;bbb=1">
            <a:extLst>
              <a:ext uri="{FF2B5EF4-FFF2-40B4-BE49-F238E27FC236}">
                <a16:creationId xmlns:a16="http://schemas.microsoft.com/office/drawing/2014/main" id="{CB6A67CF-D501-5B33-0A72-4D2B10030452}"/>
              </a:ext>
            </a:extLst>
          </p:cNvPr>
          <p:cNvSpPr/>
          <p:nvPr/>
        </p:nvSpPr>
        <p:spPr>
          <a:xfrm>
            <a:off x="722376" y="4621345"/>
            <a:ext cx="10753344" cy="843153"/>
          </a:xfrm>
          <a:prstGeom prst="rect">
            <a:avLst/>
          </a:prstGeom>
          <a:noFill/>
          <a:ln/>
        </p:spPr>
        <p:txBody>
          <a:bodyPr wrap="none" lIns="0" tIns="0" rIns="0" bIns="0" rtlCol="0" anchor="t"/>
          <a:lstStyle/>
          <a:p>
            <a:pPr latinLnBrk="1">
              <a:lnSpc>
                <a:spcPts val="3600"/>
              </a:lnSpc>
              <a:tabLst>
                <a:tab pos="5483957"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.主要依赖的是可再生能源</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.形成单向闭环的体系</a:t>
            </a:r>
            <a:endParaRPr lang="en-US" altLang="zh-CN" sz="2000" dirty="0"/>
          </a:p>
          <a:p>
            <a:pPr latinLnBrk="1">
              <a:lnSpc>
                <a:spcPts val="3400"/>
              </a:lnSpc>
              <a:tabLst>
                <a:tab pos="5483957" algn="l"/>
              </a:tabLst>
            </a:pPr>
            <a:r>
              <a:rPr lang="en-US" altLang="zh-CN" sz="2000" b="0" i="0">
                <a:solidFill>
                  <a:srgbClr val="000000"/>
                </a:solidFill>
                <a:latin typeface="微软雅黑" pitchFamily="34" charset="0"/>
                <a:ea typeface="微软雅黑" pitchFamily="34" charset="-122"/>
                <a:cs typeface="微软雅黑" pitchFamily="34" charset="-120"/>
              </a:rPr>
              <a:t>C.加强多种能源的融合利用</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.实现二氧化碳零排放</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fade">
                                      <p:cBhvr>
                                        <p:cTn id="10"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animBg="1"/>
    </p:bldLst>
  </p:timing>
</p:sld>
</file>

<file path=ppt/slides/slide78.xml><?xml version="1.0" encoding="utf-8"?>
<p:sld xmlns:a="http://schemas.openxmlformats.org/drawingml/2006/main" xmlns:r="http://schemas.openxmlformats.org/officeDocument/2006/relationships" xmlns:p="http://schemas.openxmlformats.org/presentationml/2006/main">
  <p:cSld name="Slide 60&amp;si=60">
    <p:spTree>
      <p:nvGrpSpPr>
        <p:cNvPr id="1" name=""/>
        <p:cNvGrpSpPr/>
        <p:nvPr/>
      </p:nvGrpSpPr>
      <p:grpSpPr>
        <a:xfrm>
          <a:off x="0" y="0"/>
          <a:ext cx="0" cy="0"/>
          <a:chOff x="0" y="0"/>
          <a:chExt cx="0" cy="0"/>
        </a:xfrm>
      </p:grpSpPr>
      <p:sp>
        <p:nvSpPr>
          <p:cNvPr id="2" name="QC_6_AS.79_1#63d4c3735?vop=1&amp;pid=1560d6d03&amp;color=0,0,0&amp;vtp=1&amp;bt=1&amp;bbb=1&amp;hb=1"/>
          <p:cNvSpPr/>
          <p:nvPr/>
        </p:nvSpPr>
        <p:spPr>
          <a:xfrm>
            <a:off x="722376" y="972000"/>
            <a:ext cx="10753344" cy="26977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本题考查能源开发利用的优势。结合图文材料可知，绿色智慧能源体系以“技术主导</a:t>
            </a:r>
            <a:r>
              <a:rPr lang="en-US" altLang="zh-CN" sz="2000" b="0" i="0">
                <a:solidFill>
                  <a:srgbClr val="000000"/>
                </a:solidFill>
                <a:latin typeface="微软雅黑" pitchFamily="34" charset="0"/>
                <a:ea typeface="微软雅黑" pitchFamily="34" charset="-122"/>
                <a:cs typeface="微软雅黑" pitchFamily="34" charset="-120"/>
              </a:rPr>
              <a:t>”为</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典型特征</a:t>
            </a:r>
            <a:r>
              <a:rPr lang="en-US" altLang="zh-CN" sz="2000" b="0" i="0" dirty="0">
                <a:solidFill>
                  <a:srgbClr val="000000"/>
                </a:solidFill>
                <a:latin typeface="微软雅黑" pitchFamily="34" charset="0"/>
                <a:ea typeface="微软雅黑" pitchFamily="34" charset="-122"/>
                <a:cs typeface="微软雅黑" pitchFamily="34" charset="-120"/>
              </a:rPr>
              <a:t>，依靠能源技术和能源管理创新“双轮”驱动，聚焦以“煤炭+油气+新能源+</a:t>
            </a:r>
            <a:r>
              <a:rPr lang="en-US" altLang="zh-CN" sz="2000" b="0" i="0">
                <a:solidFill>
                  <a:srgbClr val="000000"/>
                </a:solidFill>
                <a:latin typeface="微软雅黑" pitchFamily="34" charset="0"/>
                <a:ea typeface="微软雅黑" pitchFamily="34" charset="-122"/>
                <a:cs typeface="微软雅黑" pitchFamily="34" charset="-120"/>
              </a:rPr>
              <a:t>智慧储能”</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为核心的多种能源融合利用</a:t>
            </a:r>
            <a:r>
              <a:rPr lang="en-US" altLang="zh-CN" sz="2000" b="0" i="0" dirty="0">
                <a:solidFill>
                  <a:srgbClr val="000000"/>
                </a:solidFill>
                <a:latin typeface="微软雅黑" pitchFamily="34" charset="0"/>
                <a:ea typeface="微软雅黑" pitchFamily="34" charset="-122"/>
                <a:cs typeface="微软雅黑" pitchFamily="34" charset="-120"/>
              </a:rPr>
              <a:t>，C正确；依赖多种能源，不是主要依赖可再生能源，A错误</a:t>
            </a:r>
            <a:r>
              <a:rPr lang="en-US" altLang="zh-CN" sz="2000" b="0" i="0">
                <a:solidFill>
                  <a:srgbClr val="000000"/>
                </a:solidFill>
                <a:latin typeface="微软雅黑" pitchFamily="34" charset="0"/>
                <a:ea typeface="微软雅黑" pitchFamily="34" charset="-122"/>
                <a:cs typeface="微软雅黑" pitchFamily="34" charset="-120"/>
              </a:rPr>
              <a:t>；整体</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上</a:t>
            </a:r>
            <a:r>
              <a:rPr lang="en-US" altLang="zh-CN" sz="2000" b="0" i="0" dirty="0">
                <a:solidFill>
                  <a:srgbClr val="000000"/>
                </a:solidFill>
                <a:latin typeface="微软雅黑" pitchFamily="34" charset="0"/>
                <a:ea typeface="微软雅黑" pitchFamily="34" charset="-122"/>
                <a:cs typeface="微软雅黑" pitchFamily="34" charset="-120"/>
              </a:rPr>
              <a:t>，绿色智慧能源体系在能源科学技术的串联下，管理体制机制将更加灵活高效</a:t>
            </a:r>
            <a:r>
              <a:rPr lang="en-US" altLang="zh-CN" sz="2000" b="0" i="0">
                <a:solidFill>
                  <a:srgbClr val="000000"/>
                </a:solidFill>
                <a:latin typeface="微软雅黑" pitchFamily="34" charset="0"/>
                <a:ea typeface="微软雅黑" pitchFamily="34" charset="-122"/>
                <a:cs typeface="微软雅黑" pitchFamily="34" charset="-120"/>
              </a:rPr>
              <a:t>，综合服务功能</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将更加强大和全面</a:t>
            </a:r>
            <a:r>
              <a:rPr lang="en-US" altLang="zh-CN" sz="2000" b="0" i="0" dirty="0">
                <a:solidFill>
                  <a:srgbClr val="000000"/>
                </a:solidFill>
                <a:latin typeface="微软雅黑" pitchFamily="34" charset="0"/>
                <a:ea typeface="微软雅黑" pitchFamily="34" charset="-122"/>
                <a:cs typeface="微软雅黑" pitchFamily="34" charset="-120"/>
              </a:rPr>
              <a:t>，形成多向闭环体系，B错误；有利于减少二氧化碳排放</a:t>
            </a:r>
            <a:r>
              <a:rPr lang="en-US" altLang="zh-CN" sz="2000" b="0" i="0">
                <a:solidFill>
                  <a:srgbClr val="000000"/>
                </a:solidFill>
                <a:latin typeface="微软雅黑" pitchFamily="34" charset="0"/>
                <a:ea typeface="微软雅黑" pitchFamily="34" charset="-122"/>
                <a:cs typeface="微软雅黑" pitchFamily="34" charset="-120"/>
              </a:rPr>
              <a:t>，但是并不能实现二</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氧化碳零排放</a:t>
            </a:r>
            <a:r>
              <a:rPr lang="en-US" altLang="zh-CN" sz="2000" b="0" i="0" dirty="0">
                <a:solidFill>
                  <a:srgbClr val="000000"/>
                </a:solidFill>
                <a:latin typeface="微软雅黑" pitchFamily="34" charset="0"/>
                <a:ea typeface="微软雅黑" pitchFamily="34" charset="-122"/>
                <a:cs typeface="微软雅黑" pitchFamily="34" charset="-120"/>
              </a:rPr>
              <a:t>，D错误。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A88A925-66AD-376B-92BE-58E41A1CCB28}"/>
            </a:ext>
          </a:extLst>
        </p:cNvPr>
        <p:cNvGrpSpPr/>
        <p:nvPr/>
      </p:nvGrpSpPr>
      <p:grpSpPr>
        <a:xfrm>
          <a:off x="0" y="0"/>
          <a:ext cx="0" cy="0"/>
          <a:chOff x="0" y="0"/>
          <a:chExt cx="0" cy="0"/>
        </a:xfrm>
      </p:grpSpPr>
    </p:spTree>
    <p:extLst>
      <p:ext uri="{BB962C8B-B14F-4D97-AF65-F5344CB8AC3E}">
        <p14:creationId xmlns:p14="http://schemas.microsoft.com/office/powerpoint/2010/main" val="92970154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name="Slide 7&amp;si=7">
    <p:spTree>
      <p:nvGrpSpPr>
        <p:cNvPr id="1" name=""/>
        <p:cNvGrpSpPr/>
        <p:nvPr/>
      </p:nvGrpSpPr>
      <p:grpSpPr>
        <a:xfrm>
          <a:off x="0" y="0"/>
          <a:ext cx="0" cy="0"/>
          <a:chOff x="0" y="0"/>
          <a:chExt cx="0" cy="0"/>
        </a:xfrm>
      </p:grpSpPr>
      <p:sp>
        <p:nvSpPr>
          <p:cNvPr id="2" name="QC_6_AS.7_1#eada11630?vop=1&amp;pid=97005a0c6&amp;color=0,0,0&amp;vtp=1&amp;bt=1&amp;bbb=1&amp;hb=1"/>
          <p:cNvSpPr/>
          <p:nvPr/>
        </p:nvSpPr>
        <p:spPr>
          <a:xfrm>
            <a:off x="722376" y="972000"/>
            <a:ext cx="10753344" cy="13261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本题考查我国能源消费结构特点</a:t>
            </a:r>
            <a:r>
              <a:rPr lang="en-US" altLang="zh-CN" sz="2000" b="0" i="0">
                <a:solidFill>
                  <a:srgbClr val="000000"/>
                </a:solidFill>
                <a:latin typeface="微软雅黑" pitchFamily="34" charset="0"/>
                <a:ea typeface="微软雅黑" pitchFamily="34" charset="-122"/>
                <a:cs typeface="微软雅黑" pitchFamily="34" charset="-120"/>
              </a:rPr>
              <a:t>。我国的能源消费结构受我国能源资源储藏量和开采量的</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影响</a:t>
            </a:r>
            <a:r>
              <a:rPr lang="en-US" altLang="zh-CN" sz="2000" b="0" i="0" dirty="0">
                <a:solidFill>
                  <a:srgbClr val="000000"/>
                </a:solidFill>
                <a:latin typeface="微软雅黑" pitchFamily="34" charset="0"/>
                <a:ea typeface="微软雅黑" pitchFamily="34" charset="-122"/>
                <a:cs typeface="微软雅黑" pitchFamily="34" charset="-120"/>
              </a:rPr>
              <a:t>，我国煤炭资源丰富，开采量大，油气储量不足，且开采量少，所以长期以来形成多煤</a:t>
            </a:r>
            <a:r>
              <a:rPr lang="en-US" altLang="zh-CN" sz="2000" b="0" i="0">
                <a:solidFill>
                  <a:srgbClr val="000000"/>
                </a:solidFill>
                <a:latin typeface="微软雅黑" pitchFamily="34" charset="0"/>
                <a:ea typeface="微软雅黑" pitchFamily="34" charset="-122"/>
                <a:cs typeface="微软雅黑" pitchFamily="34" charset="-120"/>
              </a:rPr>
              <a:t>、少</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油</a:t>
            </a:r>
            <a:r>
              <a:rPr lang="en-US" altLang="zh-CN" sz="2000" b="0" i="0" dirty="0">
                <a:solidFill>
                  <a:srgbClr val="000000"/>
                </a:solidFill>
                <a:latin typeface="微软雅黑" pitchFamily="34" charset="0"/>
                <a:ea typeface="微软雅黑" pitchFamily="34" charset="-122"/>
                <a:cs typeface="微软雅黑" pitchFamily="34" charset="-120"/>
              </a:rPr>
              <a:t>、缺气的能源消费结构，A正确，D错误；煤炭属于常规能源和非可再生能源，B、C错误。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80.xml><?xml version="1.0" encoding="utf-8"?>
<p:sld xmlns:a="http://schemas.openxmlformats.org/drawingml/2006/main" xmlns:r="http://schemas.openxmlformats.org/officeDocument/2006/relationships" xmlns:p="http://schemas.openxmlformats.org/presentationml/2006/main">
  <p:cSld name="Slide 61&amp;si=61">
    <p:spTree>
      <p:nvGrpSpPr>
        <p:cNvPr id="1" name=""/>
        <p:cNvGrpSpPr/>
        <p:nvPr/>
      </p:nvGrpSpPr>
      <p:grpSpPr>
        <a:xfrm>
          <a:off x="0" y="0"/>
          <a:ext cx="0" cy="0"/>
          <a:chOff x="0" y="0"/>
          <a:chExt cx="0" cy="0"/>
        </a:xfrm>
      </p:grpSpPr>
      <p:sp>
        <p:nvSpPr>
          <p:cNvPr id="2" name="QC_6_BD.80_1#e9099d2d9?pid=1560d6d03&amp;color=0,0,0&amp;vtp=1&amp;bt=1&amp;bbb=1"/>
          <p:cNvSpPr/>
          <p:nvPr/>
        </p:nvSpPr>
        <p:spPr>
          <a:xfrm>
            <a:off x="722376" y="96926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5.为保证我国能源安全，</a:t>
            </a:r>
            <a:r>
              <a:rPr lang="en-US" altLang="zh-CN" sz="2000" b="0" i="0">
                <a:solidFill>
                  <a:srgbClr val="000000"/>
                </a:solidFill>
                <a:latin typeface="微软雅黑" pitchFamily="34" charset="0"/>
                <a:ea typeface="微软雅黑" pitchFamily="34" charset="-122"/>
                <a:cs typeface="微软雅黑" pitchFamily="34" charset="-120"/>
              </a:rPr>
              <a:t>在资源供给方面可采取的措施为(</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6_AN.81_1#e9099d2d9.bracket?pid=1560d6d03&amp;color=0,0,0&amp;vpa=24&amp;vtp=1"/>
          <p:cNvSpPr/>
          <p:nvPr/>
        </p:nvSpPr>
        <p:spPr>
          <a:xfrm>
            <a:off x="7229539" y="969265"/>
            <a:ext cx="374650"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A</a:t>
            </a:r>
            <a:endParaRPr lang="en-US" altLang="zh-CN" sz="2000" dirty="0"/>
          </a:p>
        </p:txBody>
      </p:sp>
      <p:sp>
        <p:nvSpPr>
          <p:cNvPr id="4" name="QC_6_BD.80_2#e9099d2d9.choices?pid=1560d6d03&amp;color=0,0,0&amp;vtp=1&amp;bbb=1"/>
          <p:cNvSpPr/>
          <p:nvPr/>
        </p:nvSpPr>
        <p:spPr>
          <a:xfrm>
            <a:off x="722376" y="1430909"/>
            <a:ext cx="10753344" cy="405003"/>
          </a:xfrm>
          <a:prstGeom prst="rect">
            <a:avLst/>
          </a:prstGeom>
          <a:noFill/>
          <a:ln/>
        </p:spPr>
        <p:txBody>
          <a:bodyPr wrap="none" lIns="0" tIns="0" rIns="0" bIns="0" rtlCol="0" anchor="t"/>
          <a:lstStyle/>
          <a:p>
            <a:pPr latinLnBrk="1">
              <a:lnSpc>
                <a:spcPts val="3600"/>
              </a:lnSpc>
              <a:tabLst>
                <a:tab pos="2507029" algn="l"/>
                <a:tab pos="5229957" algn="l"/>
                <a:tab pos="8219586"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.挖掘资源潜力</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B.提高资源利用率</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C.规避各种利用风险</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.降低资源的消耗</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81.xml><?xml version="1.0" encoding="utf-8"?>
<p:sld xmlns:a="http://schemas.openxmlformats.org/drawingml/2006/main" xmlns:r="http://schemas.openxmlformats.org/officeDocument/2006/relationships" xmlns:p="http://schemas.openxmlformats.org/presentationml/2006/main">
  <p:cSld name="Slide 62&amp;si=62">
    <p:spTree>
      <p:nvGrpSpPr>
        <p:cNvPr id="1" name=""/>
        <p:cNvGrpSpPr/>
        <p:nvPr/>
      </p:nvGrpSpPr>
      <p:grpSpPr>
        <a:xfrm>
          <a:off x="0" y="0"/>
          <a:ext cx="0" cy="0"/>
          <a:chOff x="0" y="0"/>
          <a:chExt cx="0" cy="0"/>
        </a:xfrm>
      </p:grpSpPr>
      <p:sp>
        <p:nvSpPr>
          <p:cNvPr id="2" name="QC_6_AS.82_1#e9099d2d9?vop=1&amp;pid=1560d6d03&amp;color=0,0,0&amp;vtp=1&amp;bt=1&amp;bbb=1&amp;hb=1"/>
          <p:cNvSpPr/>
          <p:nvPr/>
        </p:nvSpPr>
        <p:spPr>
          <a:xfrm>
            <a:off x="722376" y="972000"/>
            <a:ext cx="10753344" cy="17833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本题考查保障未来能源供给安全的措施。结合所学知识可知，在资源供给方面</a:t>
            </a:r>
            <a:r>
              <a:rPr lang="en-US" altLang="zh-CN" sz="2000" b="0" i="0">
                <a:solidFill>
                  <a:srgbClr val="000000"/>
                </a:solidFill>
                <a:latin typeface="微软雅黑" pitchFamily="34" charset="0"/>
                <a:ea typeface="微软雅黑" pitchFamily="34" charset="-122"/>
                <a:cs typeface="微软雅黑" pitchFamily="34" charset="-120"/>
              </a:rPr>
              <a:t>，主要通过</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四种途径增加资源供给和保障能力</a:t>
            </a:r>
            <a:r>
              <a:rPr lang="en-US" altLang="zh-CN" sz="2000" b="0" i="0" dirty="0">
                <a:solidFill>
                  <a:srgbClr val="000000"/>
                </a:solidFill>
                <a:latin typeface="微软雅黑" pitchFamily="34" charset="0"/>
                <a:ea typeface="微软雅黑" pitchFamily="34" charset="-122"/>
                <a:cs typeface="微软雅黑" pitchFamily="34" charset="-120"/>
              </a:rPr>
              <a:t>，如挖掘资源潜力、开发替代资源、</a:t>
            </a:r>
            <a:r>
              <a:rPr lang="en-US" altLang="zh-CN" sz="2000" b="0" i="0">
                <a:solidFill>
                  <a:srgbClr val="000000"/>
                </a:solidFill>
                <a:latin typeface="微软雅黑" pitchFamily="34" charset="0"/>
                <a:ea typeface="微软雅黑" pitchFamily="34" charset="-122"/>
                <a:cs typeface="微软雅黑" pitchFamily="34" charset="-120"/>
              </a:rPr>
              <a:t>增加区外资源调配与贸易、</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有效管控战略资源</a:t>
            </a:r>
            <a:r>
              <a:rPr lang="en-US" altLang="zh-CN" sz="2000" b="0" i="0" dirty="0">
                <a:solidFill>
                  <a:srgbClr val="000000"/>
                </a:solidFill>
                <a:latin typeface="微软雅黑" pitchFamily="34" charset="0"/>
                <a:ea typeface="微软雅黑" pitchFamily="34" charset="-122"/>
                <a:cs typeface="微软雅黑" pitchFamily="34" charset="-120"/>
              </a:rPr>
              <a:t>，A正确；提高资源利用率、规避各种利用风险</a:t>
            </a:r>
            <a:r>
              <a:rPr lang="en-US" altLang="zh-CN" sz="2000" b="0" i="0">
                <a:solidFill>
                  <a:srgbClr val="000000"/>
                </a:solidFill>
                <a:latin typeface="微软雅黑" pitchFamily="34" charset="0"/>
                <a:ea typeface="微软雅黑" pitchFamily="34" charset="-122"/>
                <a:cs typeface="微软雅黑" pitchFamily="34" charset="-120"/>
              </a:rPr>
              <a:t>、降低资源的消耗均为节约和</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优化资源利用方面的措施</a:t>
            </a:r>
            <a:r>
              <a:rPr lang="en-US" altLang="zh-CN" sz="2000" b="0" i="0" dirty="0">
                <a:solidFill>
                  <a:srgbClr val="000000"/>
                </a:solidFill>
                <a:latin typeface="微软雅黑" pitchFamily="34" charset="0"/>
                <a:ea typeface="微软雅黑" pitchFamily="34" charset="-122"/>
                <a:cs typeface="微软雅黑" pitchFamily="34" charset="-120"/>
              </a:rPr>
              <a:t>，不是资源供给方面可采取的措施，B、C、D错误。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A88A925-66AD-376B-92BE-58E41A1CCB28}"/>
            </a:ext>
          </a:extLst>
        </p:cNvPr>
        <p:cNvGrpSpPr/>
        <p:nvPr/>
      </p:nvGrpSpPr>
      <p:grpSpPr>
        <a:xfrm>
          <a:off x="0" y="0"/>
          <a:ext cx="0" cy="0"/>
          <a:chOff x="0" y="0"/>
          <a:chExt cx="0" cy="0"/>
        </a:xfrm>
      </p:grpSpPr>
    </p:spTree>
    <p:extLst>
      <p:ext uri="{BB962C8B-B14F-4D97-AF65-F5344CB8AC3E}">
        <p14:creationId xmlns:p14="http://schemas.microsoft.com/office/powerpoint/2010/main" val="3082759003"/>
      </p:ext>
    </p:extLst>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name="Slide 63&amp;si=63">
    <p:spTree>
      <p:nvGrpSpPr>
        <p:cNvPr id="1" name=""/>
        <p:cNvGrpSpPr/>
        <p:nvPr/>
      </p:nvGrpSpPr>
      <p:grpSpPr>
        <a:xfrm>
          <a:off x="0" y="0"/>
          <a:ext cx="0" cy="0"/>
          <a:chOff x="0" y="0"/>
          <a:chExt cx="0" cy="0"/>
        </a:xfrm>
      </p:grpSpPr>
      <p:pic>
        <p:nvPicPr>
          <p:cNvPr id="2" name="QM_5_BD.83_1#6e0d1c686?htil=5&amp;pid=65d75025a&amp;color=0,0,0&amp;tib=255,255,255&amp;vtp=1&amp;hs=1&amp;hs=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7962282" y="1026864"/>
            <a:ext cx="3456432" cy="2542032"/>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QM_5_BD.83_2#6e0d1c686?htil=5&amp;pid=65d75025a&amp;color=0,0,0&amp;vtp=1&amp;bt=1&amp;bbb=1&amp;hb=1&amp;hs=1"/>
          <p:cNvSpPr/>
          <p:nvPr/>
        </p:nvSpPr>
        <p:spPr>
          <a:xfrm>
            <a:off x="722376" y="972000"/>
            <a:ext cx="7159752" cy="26719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仿宋" pitchFamily="34" charset="0"/>
                <a:ea typeface="仿宋" pitchFamily="34" charset="-122"/>
                <a:cs typeface="仿宋" pitchFamily="34" charset="-120"/>
              </a:rPr>
              <a:t>[河南项城2024高二月考]</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楷体" pitchFamily="34" charset="-122"/>
                <a:cs typeface="微软雅黑" pitchFamily="34" charset="-120"/>
              </a:rPr>
              <a:t>石油是我国能源安全的晴雨表</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其供</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需关系变化是我国能源安全变化的缩影</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我国石油进口量大</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对</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国际石油市场高度依赖</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我国于</a:t>
            </a:r>
            <a:r>
              <a:rPr lang="en-US" altLang="zh-CN" sz="2000" b="0" i="0">
                <a:solidFill>
                  <a:srgbClr val="000000"/>
                </a:solidFill>
                <a:latin typeface="Times New Roman" pitchFamily="34" charset="0"/>
                <a:ea typeface="KaiTi" pitchFamily="34" charset="-122"/>
                <a:cs typeface="Times New Roman" pitchFamily="34" charset="-120"/>
              </a:rPr>
              <a:t>2004</a:t>
            </a:r>
            <a:r>
              <a:rPr lang="en-US" altLang="zh-CN" sz="2000" b="0" i="0">
                <a:solidFill>
                  <a:srgbClr val="000000"/>
                </a:solidFill>
                <a:latin typeface="微软雅黑" pitchFamily="34" charset="0"/>
                <a:ea typeface="楷体" pitchFamily="34" charset="-122"/>
                <a:cs typeface="微软雅黑" pitchFamily="34" charset="-120"/>
              </a:rPr>
              <a:t>年正式开工建设国家石油储</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备基地</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截至</a:t>
            </a:r>
            <a:r>
              <a:rPr lang="en-US" altLang="zh-CN" sz="2000" b="0" i="0" dirty="0">
                <a:solidFill>
                  <a:srgbClr val="000000"/>
                </a:solidFill>
                <a:latin typeface="Times New Roman" pitchFamily="34" charset="0"/>
                <a:ea typeface="KaiTi" pitchFamily="34" charset="-122"/>
                <a:cs typeface="Times New Roman" pitchFamily="34" charset="-120"/>
              </a:rPr>
              <a:t>2017</a:t>
            </a:r>
            <a:r>
              <a:rPr lang="en-US" altLang="zh-CN" sz="2000" b="0" i="0" dirty="0">
                <a:solidFill>
                  <a:srgbClr val="000000"/>
                </a:solidFill>
                <a:latin typeface="微软雅黑" pitchFamily="34" charset="0"/>
                <a:ea typeface="楷体" pitchFamily="34" charset="-122"/>
                <a:cs typeface="微软雅黑" pitchFamily="34" charset="-120"/>
              </a:rPr>
              <a:t>年底</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我国已在浙江舟山等地建立</a:t>
            </a:r>
            <a:r>
              <a:rPr lang="en-US" altLang="zh-CN" sz="2000" b="0" i="0">
                <a:solidFill>
                  <a:srgbClr val="000000"/>
                </a:solidFill>
                <a:latin typeface="Times New Roman" pitchFamily="34" charset="0"/>
                <a:ea typeface="KaiTi" pitchFamily="34" charset="-122"/>
                <a:cs typeface="Times New Roman" pitchFamily="34" charset="-120"/>
              </a:rPr>
              <a:t>9</a:t>
            </a:r>
            <a:r>
              <a:rPr lang="en-US" altLang="zh-CN" sz="2000" b="0" i="0">
                <a:solidFill>
                  <a:srgbClr val="000000"/>
                </a:solidFill>
                <a:latin typeface="微软雅黑" pitchFamily="34" charset="0"/>
                <a:ea typeface="楷体" pitchFamily="34" charset="-122"/>
                <a:cs typeface="微软雅黑" pitchFamily="34" charset="-120"/>
              </a:rPr>
              <a:t>个国家石</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油储备基地</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浙江于</a:t>
            </a:r>
            <a:r>
              <a:rPr lang="en-US" altLang="zh-CN" sz="2000" b="0" i="0" dirty="0">
                <a:solidFill>
                  <a:srgbClr val="000000"/>
                </a:solidFill>
                <a:latin typeface="Times New Roman" pitchFamily="34" charset="0"/>
                <a:ea typeface="KaiTi" pitchFamily="34" charset="-122"/>
                <a:cs typeface="Times New Roman" pitchFamily="34" charset="-120"/>
              </a:rPr>
              <a:t>2020</a:t>
            </a:r>
            <a:r>
              <a:rPr lang="en-US" altLang="zh-CN" sz="2000" b="0" i="0" dirty="0">
                <a:solidFill>
                  <a:srgbClr val="000000"/>
                </a:solidFill>
                <a:latin typeface="微软雅黑" pitchFamily="34" charset="0"/>
                <a:ea typeface="楷体" pitchFamily="34" charset="-122"/>
                <a:cs typeface="微软雅黑" pitchFamily="34" charset="-120"/>
              </a:rPr>
              <a:t>年形成</a:t>
            </a:r>
            <a:r>
              <a:rPr lang="en-US" altLang="zh-CN" sz="2000" b="0" i="0" dirty="0">
                <a:solidFill>
                  <a:srgbClr val="000000"/>
                </a:solidFill>
                <a:latin typeface="Times New Roman" pitchFamily="34" charset="0"/>
                <a:ea typeface="KaiTi" pitchFamily="34" charset="-122"/>
                <a:cs typeface="Times New Roman" pitchFamily="34" charset="-120"/>
              </a:rPr>
              <a:t>4000</a:t>
            </a:r>
            <a:r>
              <a:rPr lang="en-US" altLang="zh-CN" sz="2000" b="0" i="0" dirty="0">
                <a:solidFill>
                  <a:srgbClr val="000000"/>
                </a:solidFill>
                <a:latin typeface="微软雅黑" pitchFamily="34" charset="0"/>
                <a:ea typeface="楷体" pitchFamily="34" charset="-122"/>
                <a:cs typeface="微软雅黑" pitchFamily="34" charset="-120"/>
              </a:rPr>
              <a:t>万吨油品储备规模</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并计划</a:t>
            </a:r>
          </a:p>
          <a:p>
            <a:pPr latinLnBrk="1">
              <a:lnSpc>
                <a:spcPts val="3400"/>
              </a:lnSpc>
            </a:pPr>
            <a:r>
              <a:rPr lang="en-US" altLang="zh-CN" sz="2000" b="0" i="0">
                <a:solidFill>
                  <a:srgbClr val="000000"/>
                </a:solidFill>
                <a:latin typeface="微软雅黑" pitchFamily="34" charset="0"/>
                <a:ea typeface="楷体" pitchFamily="34" charset="-122"/>
                <a:cs typeface="微软雅黑" pitchFamily="34" charset="-120"/>
              </a:rPr>
              <a:t>到</a:t>
            </a:r>
            <a:r>
              <a:rPr lang="en-US" altLang="zh-CN" sz="2000" b="0" i="0" dirty="0">
                <a:solidFill>
                  <a:srgbClr val="000000"/>
                </a:solidFill>
                <a:latin typeface="Times New Roman" pitchFamily="34" charset="0"/>
                <a:ea typeface="KaiTi" pitchFamily="34" charset="-122"/>
                <a:cs typeface="Times New Roman" pitchFamily="34" charset="-120"/>
              </a:rPr>
              <a:t>2030</a:t>
            </a:r>
            <a:r>
              <a:rPr lang="en-US" altLang="zh-CN" sz="2000" b="0" i="0" dirty="0">
                <a:solidFill>
                  <a:srgbClr val="000000"/>
                </a:solidFill>
                <a:latin typeface="微软雅黑" pitchFamily="34" charset="0"/>
                <a:ea typeface="楷体" pitchFamily="34" charset="-122"/>
                <a:cs typeface="微软雅黑" pitchFamily="34" charset="-120"/>
              </a:rPr>
              <a:t>年形成</a:t>
            </a:r>
            <a:r>
              <a:rPr lang="en-US" altLang="zh-CN" sz="2000" b="0" i="0" dirty="0">
                <a:solidFill>
                  <a:srgbClr val="000000"/>
                </a:solidFill>
                <a:latin typeface="Times New Roman" pitchFamily="34" charset="0"/>
                <a:ea typeface="KaiTi" pitchFamily="34" charset="-122"/>
                <a:cs typeface="Times New Roman" pitchFamily="34" charset="-120"/>
              </a:rPr>
              <a:t>1</a:t>
            </a:r>
            <a:r>
              <a:rPr lang="en-US" altLang="zh-CN" sz="2000" b="0" i="0" dirty="0">
                <a:solidFill>
                  <a:srgbClr val="000000"/>
                </a:solidFill>
                <a:latin typeface="微软雅黑" pitchFamily="34" charset="0"/>
                <a:ea typeface="楷体" pitchFamily="34" charset="-122"/>
                <a:cs typeface="微软雅黑" pitchFamily="34" charset="-120"/>
              </a:rPr>
              <a:t>亿吨油品储备规模</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届时浙江有望成为全球规模</a:t>
            </a:r>
            <a:endParaRPr lang="en-US" altLang="zh-CN" sz="2000" dirty="0"/>
          </a:p>
        </p:txBody>
      </p:sp>
      <p:sp>
        <p:nvSpPr>
          <p:cNvPr id="4" name="QM_5_BD.83_2#6e0d1c686?htil=5&amp;pid=65d75025a&amp;color=0,0,0&amp;vtp=1&amp;bt=1&amp;bbb=1&amp;hb=1&amp;hs=1">
            <a:extLst>
              <a:ext uri="{FF2B5EF4-FFF2-40B4-BE49-F238E27FC236}">
                <a16:creationId xmlns:a16="http://schemas.microsoft.com/office/drawing/2014/main" id="{7FEF6E16-3EE2-9978-9446-B4D56A0B3C44}"/>
              </a:ext>
            </a:extLst>
          </p:cNvPr>
          <p:cNvSpPr/>
          <p:nvPr/>
        </p:nvSpPr>
        <p:spPr>
          <a:xfrm>
            <a:off x="719993" y="3698055"/>
            <a:ext cx="10752014" cy="405003"/>
          </a:xfrm>
          <a:prstGeom prst="rect">
            <a:avLst/>
          </a:prstGeom>
          <a:noFill/>
          <a:ln/>
        </p:spPr>
        <p:txBody>
          <a:bodyPr wrap="none" lIns="0" tIns="0" rIns="0" bIns="0" rtlCol="0" anchor="t"/>
          <a:lstStyle/>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最大的石油储备基地</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下图为我国石油储备基地分布图</a:t>
            </a:r>
            <a:r>
              <a:rPr lang="en-US" altLang="zh-CN" sz="2000" b="0" i="0">
                <a:solidFill>
                  <a:srgbClr val="000000"/>
                </a:solidFill>
                <a:latin typeface="Times New Roman" pitchFamily="34" charset="0"/>
                <a:ea typeface="KaiTi" pitchFamily="34" charset="-122"/>
                <a:cs typeface="Times New Roman" pitchFamily="34" charset="-120"/>
              </a:rPr>
              <a:t>。据此完成下面小题</a:t>
            </a:r>
            <a:r>
              <a:rPr lang="en-US" altLang="zh-CN" sz="2000" b="0" i="0" dirty="0">
                <a:solidFill>
                  <a:srgbClr val="000000"/>
                </a:solidFill>
                <a:latin typeface="Times New Roman" pitchFamily="34" charset="0"/>
                <a:ea typeface="KaiTi" pitchFamily="34" charset="-122"/>
                <a:cs typeface="Times New Roman" pitchFamily="34" charset="-120"/>
              </a:rPr>
              <a:t>。</a:t>
            </a:r>
            <a:endParaRPr lang="en-US" altLang="zh-CN" sz="2000" dirty="0"/>
          </a:p>
        </p:txBody>
      </p:sp>
      <p:sp>
        <p:nvSpPr>
          <p:cNvPr id="5" name="QC_6_BD.84_1#26107a5d3?pid=6e0d1c686&amp;color=0,0,0&amp;vtp=1&amp;bt=1&amp;bbb=1">
            <a:extLst>
              <a:ext uri="{FF2B5EF4-FFF2-40B4-BE49-F238E27FC236}">
                <a16:creationId xmlns:a16="http://schemas.microsoft.com/office/drawing/2014/main" id="{334DEBF9-350A-D044-031A-2622260CBBE0}"/>
              </a:ext>
            </a:extLst>
          </p:cNvPr>
          <p:cNvSpPr/>
          <p:nvPr/>
        </p:nvSpPr>
        <p:spPr>
          <a:xfrm>
            <a:off x="722376" y="415525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6.与独山子相比，</a:t>
            </a:r>
            <a:r>
              <a:rPr lang="en-US" altLang="zh-CN" sz="2000" b="0" i="0">
                <a:solidFill>
                  <a:srgbClr val="000000"/>
                </a:solidFill>
                <a:latin typeface="微软雅黑" pitchFamily="34" charset="0"/>
                <a:ea typeface="微软雅黑" pitchFamily="34" charset="-122"/>
                <a:cs typeface="微软雅黑" pitchFamily="34" charset="-120"/>
              </a:rPr>
              <a:t>舟山石油储备基地的优势条件是(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6" name="QC_6_AN.85_1#26107a5d3.bracket?pid=6e0d1c686&amp;color=0,0,0&amp;vpa=25&amp;vtp=1">
            <a:extLst>
              <a:ext uri="{FF2B5EF4-FFF2-40B4-BE49-F238E27FC236}">
                <a16:creationId xmlns:a16="http://schemas.microsoft.com/office/drawing/2014/main" id="{8BE8206E-F3E9-2762-3652-64F072B1B28B}"/>
              </a:ext>
            </a:extLst>
          </p:cNvPr>
          <p:cNvSpPr/>
          <p:nvPr/>
        </p:nvSpPr>
        <p:spPr>
          <a:xfrm>
            <a:off x="6467539" y="4155255"/>
            <a:ext cx="374650"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A</a:t>
            </a:r>
            <a:endParaRPr lang="en-US" altLang="zh-CN" sz="2000" dirty="0"/>
          </a:p>
        </p:txBody>
      </p:sp>
      <p:sp>
        <p:nvSpPr>
          <p:cNvPr id="7" name="QC_6_BD.84_2#26107a5d3.choices?pid=6e0d1c686&amp;color=0,0,0&amp;vtp=1&amp;bbb=1">
            <a:extLst>
              <a:ext uri="{FF2B5EF4-FFF2-40B4-BE49-F238E27FC236}">
                <a16:creationId xmlns:a16="http://schemas.microsoft.com/office/drawing/2014/main" id="{2B8E2422-67C4-819D-9905-6CE50B2D178D}"/>
              </a:ext>
            </a:extLst>
          </p:cNvPr>
          <p:cNvSpPr/>
          <p:nvPr/>
        </p:nvSpPr>
        <p:spPr>
          <a:xfrm>
            <a:off x="722376" y="4613852"/>
            <a:ext cx="10753344" cy="405003"/>
          </a:xfrm>
          <a:prstGeom prst="rect">
            <a:avLst/>
          </a:prstGeom>
          <a:noFill/>
          <a:ln/>
        </p:spPr>
        <p:txBody>
          <a:bodyPr wrap="none" lIns="0" tIns="0" rIns="0" bIns="0" rtlCol="0" anchor="t"/>
          <a:lstStyle/>
          <a:p>
            <a:pPr latinLnBrk="1">
              <a:lnSpc>
                <a:spcPts val="3600"/>
              </a:lnSpc>
              <a:tabLst>
                <a:tab pos="2570529" algn="l"/>
                <a:tab pos="5610957" algn="l"/>
                <a:tab pos="8156086"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.市场广阔</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B.石油资源丰富</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C.安全性高</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.建设成本低</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bg/>
                                          </p:spTgt>
                                        </p:tgtEl>
                                        <p:attrNameLst>
                                          <p:attrName>style.visibility</p:attrName>
                                        </p:attrNameLst>
                                      </p:cBhvr>
                                      <p:to>
                                        <p:strVal val="visible"/>
                                      </p:to>
                                    </p:set>
                                    <p:animEffect transition="in" filter="fade">
                                      <p:cBhvr>
                                        <p:cTn id="7" dur="500"/>
                                        <p:tgtEl>
                                          <p:spTgt spid="6">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
                                            <p:txEl>
                                              <p:pRg st="0" end="0"/>
                                            </p:txEl>
                                          </p:spTgt>
                                        </p:tgtEl>
                                        <p:attrNameLst>
                                          <p:attrName>style.visibility</p:attrName>
                                        </p:attrNameLst>
                                      </p:cBhvr>
                                      <p:to>
                                        <p:strVal val="visible"/>
                                      </p:to>
                                    </p:set>
                                    <p:animEffect transition="in" filter="fade">
                                      <p:cBhvr>
                                        <p:cTn id="10" dur="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animBg="1"/>
    </p:bldLst>
  </p:timing>
</p:sld>
</file>

<file path=ppt/slides/slide84.xml><?xml version="1.0" encoding="utf-8"?>
<p:sld xmlns:a="http://schemas.openxmlformats.org/drawingml/2006/main" xmlns:r="http://schemas.openxmlformats.org/officeDocument/2006/relationships" xmlns:p="http://schemas.openxmlformats.org/presentationml/2006/main">
  <p:cSld name="Slide 65&amp;si=65">
    <p:spTree>
      <p:nvGrpSpPr>
        <p:cNvPr id="1" name=""/>
        <p:cNvGrpSpPr/>
        <p:nvPr/>
      </p:nvGrpSpPr>
      <p:grpSpPr>
        <a:xfrm>
          <a:off x="0" y="0"/>
          <a:ext cx="0" cy="0"/>
          <a:chOff x="0" y="0"/>
          <a:chExt cx="0" cy="0"/>
        </a:xfrm>
      </p:grpSpPr>
      <p:sp>
        <p:nvSpPr>
          <p:cNvPr id="2" name="QC_6_AS.86_1#26107a5d3?vop=1&amp;pid=6e0d1c686&amp;color=0,0,0&amp;vtp=1&amp;bt=1&amp;bbb=1&amp;hb=1"/>
          <p:cNvSpPr/>
          <p:nvPr/>
        </p:nvSpPr>
        <p:spPr>
          <a:xfrm>
            <a:off x="722376" y="972000"/>
            <a:ext cx="10753344" cy="1326134"/>
          </a:xfrm>
          <a:prstGeom prst="rect">
            <a:avLst/>
          </a:prstGeom>
          <a:noFill/>
          <a:ln/>
        </p:spPr>
        <p:txBody>
          <a:bodyPr wrap="none" lIns="0" tIns="0" rIns="0" bIns="0" rtlCol="0" anchor="t"/>
          <a:lstStyle/>
          <a:p>
            <a:pPr algn="l" latinLnBrk="1">
              <a:lnSpc>
                <a:spcPts val="3700"/>
              </a:lnSpc>
            </a:pPr>
            <a:r>
              <a:rPr lang="en-US" altLang="zh-CN" sz="2200" b="1" i="0" spc="-50" dirty="0">
                <a:solidFill>
                  <a:srgbClr val="639319"/>
                </a:solidFill>
                <a:latin typeface="微软雅黑" pitchFamily="34" charset="0"/>
                <a:ea typeface="微软雅黑" pitchFamily="34" charset="-122"/>
                <a:cs typeface="微软雅黑" pitchFamily="34" charset="-120"/>
              </a:rPr>
              <a:t>解析</a:t>
            </a:r>
            <a:r>
              <a:rPr lang="en-US" altLang="zh-CN" sz="2200" b="1" i="0" spc="-50" dirty="0">
                <a:solidFill>
                  <a:srgbClr val="639319"/>
                </a:solidFill>
                <a:latin typeface="SimSun" pitchFamily="34" charset="0"/>
                <a:ea typeface="SimSun" pitchFamily="34" charset="-122"/>
                <a:cs typeface="SimSun" pitchFamily="34" charset="-120"/>
              </a:rPr>
              <a:t> </a:t>
            </a:r>
            <a:r>
              <a:rPr lang="en-US" altLang="zh-CN" sz="2000" b="0" i="0" spc="-50" dirty="0">
                <a:solidFill>
                  <a:srgbClr val="000000"/>
                </a:solidFill>
                <a:latin typeface="微软雅黑" pitchFamily="34" charset="0"/>
                <a:ea typeface="微软雅黑" pitchFamily="34" charset="-122"/>
                <a:cs typeface="微软雅黑" pitchFamily="34" charset="-120"/>
              </a:rPr>
              <a:t>本题考查通过读图分析对比区位优势。读图可知，舟山石油储备基地位于沿海地区</a:t>
            </a:r>
            <a:r>
              <a:rPr lang="en-US" altLang="zh-CN" sz="2000" b="0" i="0" spc="-50">
                <a:solidFill>
                  <a:srgbClr val="000000"/>
                </a:solidFill>
                <a:latin typeface="微软雅黑" pitchFamily="34" charset="0"/>
                <a:ea typeface="微软雅黑" pitchFamily="34" charset="-122"/>
                <a:cs typeface="微软雅黑" pitchFamily="34" charset="-120"/>
              </a:rPr>
              <a:t>，海运发</a:t>
            </a:r>
          </a:p>
          <a:p>
            <a:pPr latinLnBrk="1">
              <a:lnSpc>
                <a:spcPts val="3600"/>
              </a:lnSpc>
            </a:pPr>
            <a:r>
              <a:rPr lang="en-US" altLang="zh-CN" sz="2000" b="0" i="0" spc="-50">
                <a:solidFill>
                  <a:srgbClr val="000000"/>
                </a:solidFill>
                <a:latin typeface="微软雅黑" pitchFamily="34" charset="0"/>
                <a:ea typeface="微软雅黑" pitchFamily="34" charset="-122"/>
                <a:cs typeface="微软雅黑" pitchFamily="34" charset="-120"/>
              </a:rPr>
              <a:t>达</a:t>
            </a:r>
            <a:r>
              <a:rPr lang="en-US" altLang="zh-CN" sz="2000" b="0" i="0" spc="-50" dirty="0">
                <a:solidFill>
                  <a:srgbClr val="000000"/>
                </a:solidFill>
                <a:latin typeface="微软雅黑" pitchFamily="34" charset="0"/>
                <a:ea typeface="微软雅黑" pitchFamily="34" charset="-122"/>
                <a:cs typeface="微软雅黑" pitchFamily="34" charset="-120"/>
              </a:rPr>
              <a:t>，利于石油运输且更接近东部消费市场，A正确</a:t>
            </a:r>
            <a:r>
              <a:rPr lang="en-US" altLang="zh-CN" sz="2000" b="0" i="0" spc="-50">
                <a:solidFill>
                  <a:srgbClr val="000000"/>
                </a:solidFill>
                <a:latin typeface="微软雅黑" pitchFamily="34" charset="0"/>
                <a:ea typeface="微软雅黑" pitchFamily="34" charset="-122"/>
                <a:cs typeface="微软雅黑" pitchFamily="34" charset="-120"/>
              </a:rPr>
              <a:t>。而位于西北内陆的独山子石油储备基地更靠近</a:t>
            </a:r>
          </a:p>
          <a:p>
            <a:pPr latinLnBrk="1">
              <a:lnSpc>
                <a:spcPts val="3500"/>
              </a:lnSpc>
            </a:pPr>
            <a:r>
              <a:rPr lang="en-US" altLang="zh-CN" sz="2000" b="0" i="0" spc="-50">
                <a:solidFill>
                  <a:srgbClr val="000000"/>
                </a:solidFill>
                <a:latin typeface="微软雅黑" pitchFamily="34" charset="0"/>
                <a:ea typeface="微软雅黑" pitchFamily="34" charset="-122"/>
                <a:cs typeface="微软雅黑" pitchFamily="34" charset="-120"/>
              </a:rPr>
              <a:t>油气产地</a:t>
            </a:r>
            <a:r>
              <a:rPr lang="en-US" altLang="zh-CN" sz="2000" b="0" i="0" spc="-50" dirty="0">
                <a:solidFill>
                  <a:srgbClr val="000000"/>
                </a:solidFill>
                <a:latin typeface="微软雅黑" pitchFamily="34" charset="0"/>
                <a:ea typeface="微软雅黑" pitchFamily="34" charset="-122"/>
                <a:cs typeface="微软雅黑" pitchFamily="34" charset="-120"/>
              </a:rPr>
              <a:t>，资源丰富；地处内陆，安全性高；土地广阔，价格低廉，建设成本低，B、C、D错误。</a:t>
            </a:r>
            <a:endParaRPr lang="en-US" altLang="zh-CN" sz="2200" spc="-5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A88A925-66AD-376B-92BE-58E41A1CCB28}"/>
            </a:ext>
          </a:extLst>
        </p:cNvPr>
        <p:cNvGrpSpPr/>
        <p:nvPr/>
      </p:nvGrpSpPr>
      <p:grpSpPr>
        <a:xfrm>
          <a:off x="0" y="0"/>
          <a:ext cx="0" cy="0"/>
          <a:chOff x="0" y="0"/>
          <a:chExt cx="0" cy="0"/>
        </a:xfrm>
      </p:grpSpPr>
    </p:spTree>
    <p:extLst>
      <p:ext uri="{BB962C8B-B14F-4D97-AF65-F5344CB8AC3E}">
        <p14:creationId xmlns:p14="http://schemas.microsoft.com/office/powerpoint/2010/main" val="2346808494"/>
      </p:ext>
    </p:extLst>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name="Slide 66&amp;si=66">
    <p:spTree>
      <p:nvGrpSpPr>
        <p:cNvPr id="1" name=""/>
        <p:cNvGrpSpPr/>
        <p:nvPr/>
      </p:nvGrpSpPr>
      <p:grpSpPr>
        <a:xfrm>
          <a:off x="0" y="0"/>
          <a:ext cx="0" cy="0"/>
          <a:chOff x="0" y="0"/>
          <a:chExt cx="0" cy="0"/>
        </a:xfrm>
      </p:grpSpPr>
      <p:sp>
        <p:nvSpPr>
          <p:cNvPr id="2" name="QC_6_BD.87_1#94732d8e7?pid=6e0d1c686&amp;color=0,0,0&amp;vtp=1&amp;bt=1&amp;bbb=1"/>
          <p:cNvSpPr/>
          <p:nvPr/>
        </p:nvSpPr>
        <p:spPr>
          <a:xfrm>
            <a:off x="722376" y="96926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7.面对石油价格的不断上涨，</a:t>
            </a:r>
            <a:r>
              <a:rPr lang="en-US" altLang="zh-CN" sz="2000" b="0" i="0">
                <a:solidFill>
                  <a:srgbClr val="000000"/>
                </a:solidFill>
                <a:latin typeface="微软雅黑" pitchFamily="34" charset="0"/>
                <a:ea typeface="微软雅黑" pitchFamily="34" charset="-122"/>
                <a:cs typeface="微软雅黑" pitchFamily="34" charset="-120"/>
              </a:rPr>
              <a:t>保障我国石油安全的合理措施有(</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6_AN.88_1#94732d8e7.bracket?pid=6e0d1c686&amp;color=0,0,0&amp;vpa=26&amp;vtp=1"/>
          <p:cNvSpPr/>
          <p:nvPr/>
        </p:nvSpPr>
        <p:spPr>
          <a:xfrm>
            <a:off x="7724839" y="969265"/>
            <a:ext cx="385763"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D</a:t>
            </a:r>
            <a:endParaRPr lang="en-US" altLang="zh-CN" sz="2000" dirty="0"/>
          </a:p>
        </p:txBody>
      </p:sp>
      <p:sp>
        <p:nvSpPr>
          <p:cNvPr id="4" name="QC_6_BD.87_2#94732d8e7?pid=6e0d1c686&amp;color=0,0,0&amp;vtp=1&amp;bbb=1"/>
          <p:cNvSpPr/>
          <p:nvPr/>
        </p:nvSpPr>
        <p:spPr>
          <a:xfrm>
            <a:off x="722376" y="1436497"/>
            <a:ext cx="10753344" cy="843153"/>
          </a:xfrm>
          <a:prstGeom prst="rect">
            <a:avLst/>
          </a:prstGeom>
          <a:noFill/>
          <a:ln/>
        </p:spPr>
        <p:txBody>
          <a:bodyPr wrap="none" lIns="0" tIns="0" rIns="0" bIns="0" rtlCol="0" anchor="t"/>
          <a:lstStyle/>
          <a:p>
            <a:pPr latinLnBrk="1">
              <a:lnSpc>
                <a:spcPts val="3600"/>
              </a:lnSpc>
              <a:tabLst>
                <a:tab pos="5102957" algn="l"/>
              </a:tabLst>
            </a:pPr>
            <a:r>
              <a:rPr lang="en-US" altLang="zh-CN" sz="2000" b="0" i="0" dirty="0">
                <a:solidFill>
                  <a:srgbClr val="000000"/>
                </a:solidFill>
                <a:latin typeface="微软雅黑" pitchFamily="34" charset="0"/>
                <a:ea typeface="微软雅黑" pitchFamily="34" charset="-122"/>
                <a:cs typeface="微软雅黑" pitchFamily="34" charset="-120"/>
              </a:rPr>
              <a:t>①优化能源结构</a:t>
            </a:r>
            <a:r>
              <a:rPr lang="en-US" altLang="zh-CN" sz="2000" b="0" i="0">
                <a:solidFill>
                  <a:srgbClr val="000000"/>
                </a:solidFill>
                <a:latin typeface="微软雅黑" pitchFamily="34" charset="0"/>
                <a:ea typeface="微软雅黑" pitchFamily="34" charset="-122"/>
                <a:cs typeface="微软雅黑" pitchFamily="34" charset="-120"/>
              </a:rPr>
              <a:t>，提高清洁能源比重</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②</a:t>
            </a:r>
            <a:r>
              <a:rPr lang="en-US" altLang="zh-CN" sz="2000" b="0" i="0" dirty="0">
                <a:solidFill>
                  <a:srgbClr val="000000"/>
                </a:solidFill>
                <a:latin typeface="微软雅黑" pitchFamily="34" charset="0"/>
                <a:ea typeface="微软雅黑" pitchFamily="34" charset="-122"/>
                <a:cs typeface="微软雅黑" pitchFamily="34" charset="-120"/>
              </a:rPr>
              <a:t>调整产业结构</a:t>
            </a:r>
            <a:r>
              <a:rPr lang="en-US" altLang="zh-CN" sz="2000" b="0" i="0">
                <a:solidFill>
                  <a:srgbClr val="000000"/>
                </a:solidFill>
                <a:latin typeface="微软雅黑" pitchFamily="34" charset="0"/>
                <a:ea typeface="微软雅黑" pitchFamily="34" charset="-122"/>
                <a:cs typeface="微软雅黑" pitchFamily="34" charset="-120"/>
              </a:rPr>
              <a:t>，大力发展石油化学工业</a:t>
            </a:r>
            <a:endParaRPr lang="en-US" altLang="zh-CN" sz="2000" dirty="0"/>
          </a:p>
          <a:p>
            <a:pPr latinLnBrk="1">
              <a:lnSpc>
                <a:spcPts val="3400"/>
              </a:lnSpc>
              <a:tabLst>
                <a:tab pos="5102957" algn="l"/>
              </a:tabLst>
            </a:pPr>
            <a:r>
              <a:rPr lang="en-US" altLang="zh-CN" sz="2000" b="0" i="0">
                <a:solidFill>
                  <a:srgbClr val="000000"/>
                </a:solidFill>
                <a:latin typeface="微软雅黑" pitchFamily="34" charset="0"/>
                <a:ea typeface="微软雅黑" pitchFamily="34" charset="-122"/>
                <a:cs typeface="微软雅黑" pitchFamily="34" charset="-120"/>
              </a:rPr>
              <a:t>③</a:t>
            </a:r>
            <a:r>
              <a:rPr lang="en-US" altLang="zh-CN" sz="2000" b="0" i="0" dirty="0">
                <a:solidFill>
                  <a:srgbClr val="000000"/>
                </a:solidFill>
                <a:latin typeface="微软雅黑" pitchFamily="34" charset="0"/>
                <a:ea typeface="微软雅黑" pitchFamily="34" charset="-122"/>
                <a:cs typeface="微软雅黑" pitchFamily="34" charset="-120"/>
              </a:rPr>
              <a:t>降低能耗</a:t>
            </a:r>
            <a:r>
              <a:rPr lang="en-US" altLang="zh-CN" sz="2000" b="0" i="0">
                <a:solidFill>
                  <a:srgbClr val="000000"/>
                </a:solidFill>
                <a:latin typeface="微软雅黑" pitchFamily="34" charset="0"/>
                <a:ea typeface="微软雅黑" pitchFamily="34" charset="-122"/>
                <a:cs typeface="微软雅黑" pitchFamily="34" charset="-120"/>
              </a:rPr>
              <a:t>，提高能源利用率</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④</a:t>
            </a:r>
            <a:r>
              <a:rPr lang="en-US" altLang="zh-CN" sz="2000" b="0" i="0" dirty="0">
                <a:solidFill>
                  <a:srgbClr val="000000"/>
                </a:solidFill>
                <a:latin typeface="微软雅黑" pitchFamily="34" charset="0"/>
                <a:ea typeface="微软雅黑" pitchFamily="34" charset="-122"/>
                <a:cs typeface="微软雅黑" pitchFamily="34" charset="-120"/>
              </a:rPr>
              <a:t>加强地质勘探</a:t>
            </a:r>
            <a:r>
              <a:rPr lang="en-US" altLang="zh-CN" sz="2000" b="0" i="0">
                <a:solidFill>
                  <a:srgbClr val="000000"/>
                </a:solidFill>
                <a:latin typeface="微软雅黑" pitchFamily="34" charset="0"/>
                <a:ea typeface="微软雅黑" pitchFamily="34" charset="-122"/>
                <a:cs typeface="微软雅黑" pitchFamily="34" charset="-120"/>
              </a:rPr>
              <a:t>，努力开发本国的油气资源</a:t>
            </a:r>
            <a:endParaRPr lang="en-US" altLang="zh-CN" sz="2000" dirty="0"/>
          </a:p>
        </p:txBody>
      </p:sp>
      <p:sp>
        <p:nvSpPr>
          <p:cNvPr id="5" name="QC_6_BD.87_3#94732d8e7.choices?pid=6e0d1c686&amp;color=0,0,0&amp;vtp=1&amp;bbb=1"/>
          <p:cNvSpPr/>
          <p:nvPr/>
        </p:nvSpPr>
        <p:spPr>
          <a:xfrm>
            <a:off x="722376" y="2326259"/>
            <a:ext cx="10753344" cy="405003"/>
          </a:xfrm>
          <a:prstGeom prst="rect">
            <a:avLst/>
          </a:prstGeom>
          <a:noFill/>
          <a:ln/>
        </p:spPr>
        <p:txBody>
          <a:bodyPr wrap="none" lIns="0" tIns="0" rIns="0" bIns="0" rtlCol="0" anchor="t"/>
          <a:lstStyle/>
          <a:p>
            <a:pPr latinLnBrk="1">
              <a:lnSpc>
                <a:spcPts val="3600"/>
              </a:lnSpc>
              <a:tabLst>
                <a:tab pos="2761029" algn="l"/>
                <a:tab pos="5483957" algn="l"/>
                <a:tab pos="8219586"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.①②④</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B.②③④</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C.①②③</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.①③④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87.xml><?xml version="1.0" encoding="utf-8"?>
<p:sld xmlns:a="http://schemas.openxmlformats.org/drawingml/2006/main" xmlns:r="http://schemas.openxmlformats.org/officeDocument/2006/relationships" xmlns:p="http://schemas.openxmlformats.org/presentationml/2006/main">
  <p:cSld name="Slide 67&amp;si=67">
    <p:spTree>
      <p:nvGrpSpPr>
        <p:cNvPr id="1" name=""/>
        <p:cNvGrpSpPr/>
        <p:nvPr/>
      </p:nvGrpSpPr>
      <p:grpSpPr>
        <a:xfrm>
          <a:off x="0" y="0"/>
          <a:ext cx="0" cy="0"/>
          <a:chOff x="0" y="0"/>
          <a:chExt cx="0" cy="0"/>
        </a:xfrm>
      </p:grpSpPr>
      <p:sp>
        <p:nvSpPr>
          <p:cNvPr id="2" name="QC_6_AS.89_1#94732d8e7?vop=1&amp;pid=6e0d1c686&amp;color=0,0,0&amp;vtp=1&amp;bt=1&amp;bbb=1&amp;hb=1"/>
          <p:cNvSpPr/>
          <p:nvPr/>
        </p:nvSpPr>
        <p:spPr>
          <a:xfrm>
            <a:off x="722376" y="972000"/>
            <a:ext cx="10753344" cy="22405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本题考查保障我国石油安全的措施。优化能源消费结构，提高清洁能源比重</a:t>
            </a:r>
            <a:r>
              <a:rPr lang="en-US" altLang="zh-CN" sz="2000" b="0" i="0">
                <a:solidFill>
                  <a:srgbClr val="000000"/>
                </a:solidFill>
                <a:latin typeface="微软雅黑" pitchFamily="34" charset="0"/>
                <a:ea typeface="微软雅黑" pitchFamily="34" charset="-122"/>
                <a:cs typeface="微软雅黑" pitchFamily="34" charset="-120"/>
              </a:rPr>
              <a:t>，可以降低对</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石油资源的依赖</a:t>
            </a:r>
            <a:r>
              <a:rPr lang="en-US" altLang="zh-CN" sz="2000" b="0" i="0" dirty="0">
                <a:solidFill>
                  <a:srgbClr val="000000"/>
                </a:solidFill>
                <a:latin typeface="微软雅黑" pitchFamily="34" charset="0"/>
                <a:ea typeface="微软雅黑" pitchFamily="34" charset="-122"/>
                <a:cs typeface="微软雅黑" pitchFamily="34" charset="-120"/>
              </a:rPr>
              <a:t>，①符合题意；大力发展石油化学工业会加大石油资源的消耗</a:t>
            </a:r>
            <a:r>
              <a:rPr lang="en-US" altLang="zh-CN" sz="2000" b="0" i="0">
                <a:solidFill>
                  <a:srgbClr val="000000"/>
                </a:solidFill>
                <a:latin typeface="微软雅黑" pitchFamily="34" charset="0"/>
                <a:ea typeface="微软雅黑" pitchFamily="34" charset="-122"/>
                <a:cs typeface="微软雅黑" pitchFamily="34" charset="-120"/>
              </a:rPr>
              <a:t>，增强对石油资源</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的依赖</a:t>
            </a:r>
            <a:r>
              <a:rPr lang="en-US" altLang="zh-CN" sz="2000" b="0" i="0" dirty="0">
                <a:solidFill>
                  <a:srgbClr val="000000"/>
                </a:solidFill>
                <a:latin typeface="微软雅黑" pitchFamily="34" charset="0"/>
                <a:ea typeface="微软雅黑" pitchFamily="34" charset="-122"/>
                <a:cs typeface="微软雅黑" pitchFamily="34" charset="-120"/>
              </a:rPr>
              <a:t>，不利于保障我国石油安全，②不符合题意；降低能耗，提高资源利用率</a:t>
            </a:r>
            <a:r>
              <a:rPr lang="en-US" altLang="zh-CN" sz="2000" b="0" i="0">
                <a:solidFill>
                  <a:srgbClr val="000000"/>
                </a:solidFill>
                <a:latin typeface="微软雅黑" pitchFamily="34" charset="0"/>
                <a:ea typeface="微软雅黑" pitchFamily="34" charset="-122"/>
                <a:cs typeface="微软雅黑" pitchFamily="34" charset="-120"/>
              </a:rPr>
              <a:t>，可以减少石油</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资源的消耗</a:t>
            </a:r>
            <a:r>
              <a:rPr lang="en-US" altLang="zh-CN" sz="2000" b="0" i="0" dirty="0">
                <a:solidFill>
                  <a:srgbClr val="000000"/>
                </a:solidFill>
                <a:latin typeface="微软雅黑" pitchFamily="34" charset="0"/>
                <a:ea typeface="微软雅黑" pitchFamily="34" charset="-122"/>
                <a:cs typeface="微软雅黑" pitchFamily="34" charset="-120"/>
              </a:rPr>
              <a:t>，③符合题意；加强地质勘探，努力开发本国的油气资源</a:t>
            </a:r>
            <a:r>
              <a:rPr lang="en-US" altLang="zh-CN" sz="2000" b="0" i="0">
                <a:solidFill>
                  <a:srgbClr val="000000"/>
                </a:solidFill>
                <a:latin typeface="微软雅黑" pitchFamily="34" charset="0"/>
                <a:ea typeface="微软雅黑" pitchFamily="34" charset="-122"/>
                <a:cs typeface="微软雅黑" pitchFamily="34" charset="-120"/>
              </a:rPr>
              <a:t>，可以降低我国石油进口的</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比重</a:t>
            </a:r>
            <a:r>
              <a:rPr lang="en-US" altLang="zh-CN" sz="2000" b="0" i="0" dirty="0">
                <a:solidFill>
                  <a:srgbClr val="000000"/>
                </a:solidFill>
                <a:latin typeface="微软雅黑" pitchFamily="34" charset="0"/>
                <a:ea typeface="微软雅黑" pitchFamily="34" charset="-122"/>
                <a:cs typeface="微软雅黑" pitchFamily="34" charset="-120"/>
              </a:rPr>
              <a:t>，利于保障石油安全，④符合题意。综上，D正确。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A88A925-66AD-376B-92BE-58E41A1CCB28}"/>
            </a:ext>
          </a:extLst>
        </p:cNvPr>
        <p:cNvGrpSpPr/>
        <p:nvPr/>
      </p:nvGrpSpPr>
      <p:grpSpPr>
        <a:xfrm>
          <a:off x="0" y="0"/>
          <a:ext cx="0" cy="0"/>
          <a:chOff x="0" y="0"/>
          <a:chExt cx="0" cy="0"/>
        </a:xfrm>
      </p:grpSpPr>
    </p:spTree>
    <p:extLst>
      <p:ext uri="{BB962C8B-B14F-4D97-AF65-F5344CB8AC3E}">
        <p14:creationId xmlns:p14="http://schemas.microsoft.com/office/powerpoint/2010/main" val="2587241181"/>
      </p:ext>
    </p:extLst>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name="Slide 68&amp;si=68">
    <p:spTree>
      <p:nvGrpSpPr>
        <p:cNvPr id="1" name=""/>
        <p:cNvGrpSpPr/>
        <p:nvPr/>
      </p:nvGrpSpPr>
      <p:grpSpPr>
        <a:xfrm>
          <a:off x="0" y="0"/>
          <a:ext cx="0" cy="0"/>
          <a:chOff x="0" y="0"/>
          <a:chExt cx="0" cy="0"/>
        </a:xfrm>
      </p:grpSpPr>
      <p:sp>
        <p:nvSpPr>
          <p:cNvPr id="2" name="QC_6_BD.90_1#b758782e6?pid=6e0d1c686&amp;color=0,0,0&amp;vtp=1&amp;bt=1&amp;bbb=1"/>
          <p:cNvSpPr/>
          <p:nvPr/>
        </p:nvSpPr>
        <p:spPr>
          <a:xfrm>
            <a:off x="722376" y="96926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8.从石油安全的角度考虑，</a:t>
            </a:r>
            <a:r>
              <a:rPr lang="en-US" altLang="zh-CN" sz="2000" b="0" i="0">
                <a:solidFill>
                  <a:srgbClr val="000000"/>
                </a:solidFill>
                <a:latin typeface="微软雅黑" pitchFamily="34" charset="0"/>
                <a:ea typeface="微软雅黑" pitchFamily="34" charset="-122"/>
                <a:cs typeface="微软雅黑" pitchFamily="34" charset="-120"/>
              </a:rPr>
              <a:t>我国最应该加大进口份额的石油来源国是(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6_AN.91_1#b758782e6.bracket?pid=6e0d1c686&amp;color=0,0,0&amp;vpa=27&amp;vtp=1"/>
          <p:cNvSpPr/>
          <p:nvPr/>
        </p:nvSpPr>
        <p:spPr>
          <a:xfrm>
            <a:off x="8499539" y="969265"/>
            <a:ext cx="355600"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C</a:t>
            </a:r>
            <a:endParaRPr lang="en-US" altLang="zh-CN" sz="2000" dirty="0"/>
          </a:p>
        </p:txBody>
      </p:sp>
      <p:sp>
        <p:nvSpPr>
          <p:cNvPr id="4" name="QC_6_BD.90_2#b758782e6.choices?pid=6e0d1c686&amp;color=0,0,0&amp;vtp=1&amp;bbb=1"/>
          <p:cNvSpPr/>
          <p:nvPr/>
        </p:nvSpPr>
        <p:spPr>
          <a:xfrm>
            <a:off x="722376" y="1430909"/>
            <a:ext cx="10753344" cy="405003"/>
          </a:xfrm>
          <a:prstGeom prst="rect">
            <a:avLst/>
          </a:prstGeom>
          <a:noFill/>
          <a:ln/>
        </p:spPr>
        <p:txBody>
          <a:bodyPr wrap="none" lIns="0" tIns="0" rIns="0" bIns="0" rtlCol="0" anchor="t"/>
          <a:lstStyle/>
          <a:p>
            <a:pPr latinLnBrk="1">
              <a:lnSpc>
                <a:spcPts val="3600"/>
              </a:lnSpc>
              <a:tabLst>
                <a:tab pos="2316529" algn="l"/>
                <a:tab pos="5356957" algn="l"/>
                <a:tab pos="7902086"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.越南</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B.沙特阿拉伯</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C.俄罗斯</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.印度尼西亚</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A88A925-66AD-376B-92BE-58E41A1CCB28}"/>
            </a:ext>
          </a:extLst>
        </p:cNvPr>
        <p:cNvGrpSpPr/>
        <p:nvPr/>
      </p:nvGrpSpPr>
      <p:grpSpPr>
        <a:xfrm>
          <a:off x="0" y="0"/>
          <a:ext cx="0" cy="0"/>
          <a:chOff x="0" y="0"/>
          <a:chExt cx="0" cy="0"/>
        </a:xfrm>
      </p:grpSpPr>
    </p:spTree>
    <p:extLst>
      <p:ext uri="{BB962C8B-B14F-4D97-AF65-F5344CB8AC3E}">
        <p14:creationId xmlns:p14="http://schemas.microsoft.com/office/powerpoint/2010/main" val="3111728403"/>
      </p:ext>
    </p:extLst>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name="Slide 69&amp;si=69">
    <p:spTree>
      <p:nvGrpSpPr>
        <p:cNvPr id="1" name=""/>
        <p:cNvGrpSpPr/>
        <p:nvPr/>
      </p:nvGrpSpPr>
      <p:grpSpPr>
        <a:xfrm>
          <a:off x="0" y="0"/>
          <a:ext cx="0" cy="0"/>
          <a:chOff x="0" y="0"/>
          <a:chExt cx="0" cy="0"/>
        </a:xfrm>
      </p:grpSpPr>
      <p:sp>
        <p:nvSpPr>
          <p:cNvPr id="2" name="QC_6_AS.92_1#b758782e6?vop=1&amp;pid=6e0d1c686&amp;color=0,0,0&amp;vtp=1&amp;bt=1&amp;bbb=1&amp;hb=1"/>
          <p:cNvSpPr/>
          <p:nvPr/>
        </p:nvSpPr>
        <p:spPr>
          <a:xfrm>
            <a:off x="722376" y="972000"/>
            <a:ext cx="10753344" cy="22405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本题考查保障我国石油安全的措施</a:t>
            </a:r>
            <a:r>
              <a:rPr lang="en-US" altLang="zh-CN" sz="2000" b="0" i="0">
                <a:solidFill>
                  <a:srgbClr val="000000"/>
                </a:solidFill>
                <a:latin typeface="微软雅黑" pitchFamily="34" charset="0"/>
                <a:ea typeface="微软雅黑" pitchFamily="34" charset="-122"/>
                <a:cs typeface="微软雅黑" pitchFamily="34" charset="-120"/>
              </a:rPr>
              <a:t>。我国石油对外依存度过高会造成安全风险的原因主要</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从我国石油进口的国家状况、石油供给对国际石油市场高度依赖及石油长距离运输带来的风险这</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几个方面分析</a:t>
            </a:r>
            <a:r>
              <a:rPr lang="en-US" altLang="zh-CN" sz="2000" b="0" i="0" dirty="0">
                <a:solidFill>
                  <a:srgbClr val="000000"/>
                </a:solidFill>
                <a:latin typeface="微软雅黑" pitchFamily="34" charset="0"/>
                <a:ea typeface="微软雅黑" pitchFamily="34" charset="-122"/>
                <a:cs typeface="微软雅黑" pitchFamily="34" charset="-120"/>
              </a:rPr>
              <a:t>。从越南、印度尼西亚、沙特阿拉伯进口石油主要是通过海运</a:t>
            </a:r>
            <a:r>
              <a:rPr lang="en-US" altLang="zh-CN" sz="2000" b="0" i="0">
                <a:solidFill>
                  <a:srgbClr val="000000"/>
                </a:solidFill>
                <a:latin typeface="微软雅黑" pitchFamily="34" charset="0"/>
                <a:ea typeface="微软雅黑" pitchFamily="34" charset="-122"/>
                <a:cs typeface="微软雅黑" pitchFamily="34" charset="-120"/>
              </a:rPr>
              <a:t>，为传统的石油进口</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渠道</a:t>
            </a:r>
            <a:r>
              <a:rPr lang="en-US" altLang="zh-CN" sz="2000" b="0" i="0" dirty="0">
                <a:solidFill>
                  <a:srgbClr val="000000"/>
                </a:solidFill>
                <a:latin typeface="微软雅黑" pitchFamily="34" charset="0"/>
                <a:ea typeface="微软雅黑" pitchFamily="34" charset="-122"/>
                <a:cs typeface="微软雅黑" pitchFamily="34" charset="-120"/>
              </a:rPr>
              <a:t>，且海上运输时间长，风险大，A、B、D错误。而从俄罗斯进口石油</a:t>
            </a:r>
            <a:r>
              <a:rPr lang="en-US" altLang="zh-CN" sz="2000" b="0" i="0">
                <a:solidFill>
                  <a:srgbClr val="000000"/>
                </a:solidFill>
                <a:latin typeface="微软雅黑" pitchFamily="34" charset="0"/>
                <a:ea typeface="微软雅黑" pitchFamily="34" charset="-122"/>
                <a:cs typeface="微软雅黑" pitchFamily="34" charset="-120"/>
              </a:rPr>
              <a:t>，可以增加我国陆上进</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口石油的比重</a:t>
            </a:r>
            <a:r>
              <a:rPr lang="en-US" altLang="zh-CN" sz="2000" b="0" i="0" dirty="0">
                <a:solidFill>
                  <a:srgbClr val="000000"/>
                </a:solidFill>
                <a:latin typeface="微软雅黑" pitchFamily="34" charset="0"/>
                <a:ea typeface="微软雅黑" pitchFamily="34" charset="-122"/>
                <a:cs typeface="微软雅黑" pitchFamily="34" charset="-120"/>
              </a:rPr>
              <a:t>，降低海上运输的风险，C正确。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A88A925-66AD-376B-92BE-58E41A1CCB28}"/>
            </a:ext>
          </a:extLst>
        </p:cNvPr>
        <p:cNvGrpSpPr/>
        <p:nvPr/>
      </p:nvGrpSpPr>
      <p:grpSpPr>
        <a:xfrm>
          <a:off x="0" y="0"/>
          <a:ext cx="0" cy="0"/>
          <a:chOff x="0" y="0"/>
          <a:chExt cx="0" cy="0"/>
        </a:xfrm>
      </p:grpSpPr>
    </p:spTree>
    <p:extLst>
      <p:ext uri="{BB962C8B-B14F-4D97-AF65-F5344CB8AC3E}">
        <p14:creationId xmlns:p14="http://schemas.microsoft.com/office/powerpoint/2010/main" val="2716346589"/>
      </p:ext>
    </p:extLst>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name="Slide 70&amp;si=70">
    <p:spTree>
      <p:nvGrpSpPr>
        <p:cNvPr id="1" name=""/>
        <p:cNvGrpSpPr/>
        <p:nvPr/>
      </p:nvGrpSpPr>
      <p:grpSpPr>
        <a:xfrm>
          <a:off x="0" y="0"/>
          <a:ext cx="0" cy="0"/>
          <a:chOff x="0" y="0"/>
          <a:chExt cx="0" cy="0"/>
        </a:xfrm>
      </p:grpSpPr>
      <p:pic>
        <p:nvPicPr>
          <p:cNvPr id="2" name="QO_5_BD.93_1#63bf9c51d?htil=6&amp;pid=65d75025a&amp;color=0,0,0&amp;tib=255,255,255&amp;vtp=1&amp;hs=1&amp;hs=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8040926" y="1054296"/>
            <a:ext cx="3383280" cy="2313432"/>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QO_5_BD.93_2#63bf9c51d?htil=6&amp;pid=65d75025a&amp;color=0,0,0&amp;vtp=1&amp;bt=1&amp;bbb=1&amp;hb=1&amp;hs=1"/>
          <p:cNvSpPr/>
          <p:nvPr/>
        </p:nvSpPr>
        <p:spPr>
          <a:xfrm>
            <a:off x="722376" y="972000"/>
            <a:ext cx="7242048" cy="26846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9.</a:t>
            </a:r>
            <a:r>
              <a:rPr lang="en-US" altLang="zh-CN" sz="2000" b="0" i="0" dirty="0">
                <a:solidFill>
                  <a:srgbClr val="000000"/>
                </a:solidFill>
                <a:latin typeface="仿宋" pitchFamily="34" charset="0"/>
                <a:ea typeface="仿宋" pitchFamily="34" charset="-122"/>
                <a:cs typeface="仿宋" pitchFamily="34" charset="-120"/>
              </a:rPr>
              <a:t>[重庆巴蜀中学校2025适应性考试]</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阅读图文材料</a:t>
            </a:r>
            <a:r>
              <a:rPr lang="en-US" altLang="zh-CN" sz="2000" b="0" i="0">
                <a:solidFill>
                  <a:srgbClr val="000000"/>
                </a:solidFill>
                <a:latin typeface="微软雅黑" pitchFamily="34" charset="0"/>
                <a:ea typeface="微软雅黑" pitchFamily="34" charset="-122"/>
                <a:cs typeface="微软雅黑" pitchFamily="34" charset="-120"/>
              </a:rPr>
              <a:t>，完成下列要</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求</a:t>
            </a:r>
            <a:r>
              <a:rPr lang="en-US" altLang="zh-CN" sz="2000" b="0" i="0" dirty="0">
                <a:solidFill>
                  <a:srgbClr val="000000"/>
                </a:solidFill>
                <a:latin typeface="微软雅黑" pitchFamily="34" charset="0"/>
                <a:ea typeface="微软雅黑" pitchFamily="34" charset="-122"/>
                <a:cs typeface="微软雅黑" pitchFamily="34" charset="-120"/>
              </a:rPr>
              <a:t>。（20分）</a:t>
            </a:r>
            <a:endParaRPr lang="en-US" altLang="zh-CN" sz="2000" dirty="0"/>
          </a:p>
          <a:p>
            <a:pPr latinLnBrk="1">
              <a:lnSpc>
                <a:spcPts val="3700"/>
              </a:lnSpc>
            </a:pPr>
            <a:r>
              <a:rPr lang="en-US" altLang="zh-CN" sz="2000" b="0" i="0">
                <a:solidFill>
                  <a:srgbClr val="000000"/>
                </a:solidFill>
                <a:latin typeface="SimSun" panose="02010600030101010101" pitchFamily="2" charset="-122"/>
                <a:ea typeface="楷体" pitchFamily="34" charset="-122"/>
                <a:cs typeface="微软雅黑" pitchFamily="34" charset="-120"/>
              </a:rPr>
              <a:t>    </a:t>
            </a:r>
            <a:r>
              <a:rPr lang="en-US" altLang="zh-CN" sz="2000" b="0" i="0">
                <a:solidFill>
                  <a:srgbClr val="000000"/>
                </a:solidFill>
                <a:latin typeface="微软雅黑" pitchFamily="34" charset="0"/>
                <a:ea typeface="楷体" pitchFamily="34" charset="-122"/>
                <a:cs typeface="微软雅黑" pitchFamily="34" charset="-120"/>
              </a:rPr>
              <a:t>巴西原油为低硫轻质油</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随着海上盐下油田</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位于厚层盐岩</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层之下的油田</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的发现和大规模开发</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巴西原油探明储量已位居</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南美第</a:t>
            </a:r>
            <a:r>
              <a:rPr lang="en-US" altLang="zh-CN" sz="2000" b="0" i="0" dirty="0">
                <a:solidFill>
                  <a:srgbClr val="000000"/>
                </a:solidFill>
                <a:latin typeface="微软雅黑" pitchFamily="34" charset="0"/>
                <a:ea typeface="微软雅黑" pitchFamily="34" charset="-122"/>
                <a:cs typeface="微软雅黑" pitchFamily="34" charset="-120"/>
              </a:rPr>
              <a:t>2</a:t>
            </a:r>
            <a:r>
              <a:rPr lang="en-US" altLang="zh-CN" sz="2000" b="0" i="0" dirty="0">
                <a:solidFill>
                  <a:srgbClr val="000000"/>
                </a:solidFill>
                <a:latin typeface="微软雅黑" pitchFamily="34" charset="0"/>
                <a:ea typeface="楷体" pitchFamily="34" charset="-122"/>
                <a:cs typeface="微软雅黑" pitchFamily="34" charset="-120"/>
              </a:rPr>
              <a:t>位</a:t>
            </a:r>
            <a:r>
              <a:rPr lang="en-US" altLang="zh-CN" sz="2000" b="0" i="0" dirty="0">
                <a:solidFill>
                  <a:srgbClr val="000000"/>
                </a:solidFill>
                <a:latin typeface="微软雅黑" pitchFamily="34" charset="0"/>
                <a:ea typeface="微软雅黑" pitchFamily="34" charset="-122"/>
                <a:cs typeface="微软雅黑" pitchFamily="34" charset="-120"/>
              </a:rPr>
              <a:t>。2024</a:t>
            </a:r>
            <a:r>
              <a:rPr lang="en-US" altLang="zh-CN" sz="2000" b="0" i="0" dirty="0">
                <a:solidFill>
                  <a:srgbClr val="000000"/>
                </a:solidFill>
                <a:latin typeface="微软雅黑" pitchFamily="34" charset="0"/>
                <a:ea typeface="楷体" pitchFamily="34" charset="-122"/>
                <a:cs typeface="微软雅黑" pitchFamily="34" charset="-120"/>
              </a:rPr>
              <a:t>年</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原油产量约</a:t>
            </a:r>
            <a:r>
              <a:rPr lang="en-US" altLang="zh-CN" sz="2000" b="0" i="0" dirty="0">
                <a:solidFill>
                  <a:srgbClr val="000000"/>
                </a:solidFill>
                <a:latin typeface="微软雅黑" pitchFamily="34" charset="0"/>
                <a:ea typeface="微软雅黑" pitchFamily="34" charset="-122"/>
                <a:cs typeface="微软雅黑" pitchFamily="34" charset="-120"/>
              </a:rPr>
              <a:t>70%</a:t>
            </a:r>
            <a:r>
              <a:rPr lang="en-US" altLang="zh-CN" sz="2000" b="0" i="0" dirty="0">
                <a:solidFill>
                  <a:srgbClr val="000000"/>
                </a:solidFill>
                <a:latin typeface="微软雅黑" pitchFamily="34" charset="0"/>
                <a:ea typeface="楷体" pitchFamily="34" charset="-122"/>
                <a:cs typeface="微软雅黑" pitchFamily="34" charset="-120"/>
              </a:rPr>
              <a:t>用于本国消费</a:t>
            </a:r>
            <a:r>
              <a:rPr lang="en-US" altLang="zh-CN" sz="2000" b="0" i="0" dirty="0">
                <a:solidFill>
                  <a:srgbClr val="000000"/>
                </a:solidFill>
                <a:latin typeface="微软雅黑" pitchFamily="34" charset="0"/>
                <a:ea typeface="微软雅黑" pitchFamily="34" charset="-122"/>
                <a:cs typeface="微软雅黑" pitchFamily="34" charset="-120"/>
              </a:rPr>
              <a:t>，30</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用于</a:t>
            </a:r>
          </a:p>
          <a:p>
            <a:pPr latinLnBrk="1">
              <a:lnSpc>
                <a:spcPts val="3400"/>
              </a:lnSpc>
            </a:pPr>
            <a:r>
              <a:rPr lang="en-US" altLang="zh-CN" sz="2000" b="0" i="0">
                <a:solidFill>
                  <a:srgbClr val="000000"/>
                </a:solidFill>
                <a:latin typeface="微软雅黑" pitchFamily="34" charset="0"/>
                <a:ea typeface="楷体" pitchFamily="34" charset="-122"/>
                <a:cs typeface="微软雅黑" pitchFamily="34" charset="-120"/>
              </a:rPr>
              <a:t>出口</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主要出口到中国</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美国</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智利</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西班牙等国</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中国多家油</a:t>
            </a:r>
            <a:endParaRPr lang="en-US" altLang="zh-CN" sz="2000" dirty="0"/>
          </a:p>
        </p:txBody>
      </p:sp>
      <p:sp>
        <p:nvSpPr>
          <p:cNvPr id="4" name="QO_5_BD.93_2#63bf9c51d?htil=6&amp;pid=65d75025a&amp;color=0,0,0&amp;vtp=1&amp;bt=1&amp;bbb=1&amp;hb=1&amp;hs=1">
            <a:extLst>
              <a:ext uri="{FF2B5EF4-FFF2-40B4-BE49-F238E27FC236}">
                <a16:creationId xmlns:a16="http://schemas.microsoft.com/office/drawing/2014/main" id="{4CB1A0AA-EC6A-D697-15FE-1E0E3939C9FD}"/>
              </a:ext>
            </a:extLst>
          </p:cNvPr>
          <p:cNvSpPr/>
          <p:nvPr/>
        </p:nvSpPr>
        <p:spPr>
          <a:xfrm>
            <a:off x="722376" y="3718375"/>
            <a:ext cx="10752014" cy="1300353"/>
          </a:xfrm>
          <a:prstGeom prst="rect">
            <a:avLst/>
          </a:prstGeom>
          <a:noFill/>
          <a:ln/>
        </p:spPr>
        <p:txBody>
          <a:bodyPr wrap="none" lIns="0" tIns="0" rIns="0" bIns="0" rtlCol="0" anchor="t"/>
          <a:lstStyle/>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气公司除获得巴西沿海盆地勘探合作机会以外</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也参与到部分油田开发项目</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如在巴西梅罗油田</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就采用了</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水下生产系统</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浮式生产储卸油装置</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的全海式开发模式</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总投资超</a:t>
            </a:r>
            <a:r>
              <a:rPr lang="en-US" altLang="zh-CN" sz="2000" b="0" i="0" dirty="0">
                <a:solidFill>
                  <a:srgbClr val="000000"/>
                </a:solidFill>
                <a:latin typeface="微软雅黑" pitchFamily="34" charset="0"/>
                <a:ea typeface="微软雅黑" pitchFamily="34" charset="-122"/>
                <a:cs typeface="微软雅黑" pitchFamily="34" charset="-120"/>
              </a:rPr>
              <a:t>200</a:t>
            </a:r>
            <a:r>
              <a:rPr lang="en-US" altLang="zh-CN" sz="2000" b="0" i="0" dirty="0">
                <a:solidFill>
                  <a:srgbClr val="000000"/>
                </a:solidFill>
                <a:latin typeface="微软雅黑" pitchFamily="34" charset="0"/>
                <a:ea typeface="楷体" pitchFamily="34" charset="-122"/>
                <a:cs typeface="微软雅黑" pitchFamily="34" charset="-120"/>
              </a:rPr>
              <a:t>亿美元</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下</a:t>
            </a:r>
          </a:p>
          <a:p>
            <a:pPr latinLnBrk="1">
              <a:lnSpc>
                <a:spcPts val="3400"/>
              </a:lnSpc>
            </a:pPr>
            <a:r>
              <a:rPr lang="en-US" altLang="zh-CN" sz="2000" b="0" i="0">
                <a:solidFill>
                  <a:srgbClr val="000000"/>
                </a:solidFill>
                <a:latin typeface="微软雅黑" pitchFamily="34" charset="0"/>
                <a:ea typeface="楷体" pitchFamily="34" charset="-122"/>
                <a:cs typeface="微软雅黑" pitchFamily="34" charset="-120"/>
              </a:rPr>
              <a:t>图为巴西局部海上油气田分布图</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p:txBody>
      </p:sp>
    </p:spTree>
  </p:cSld>
  <p:clrMapOvr>
    <a:masterClrMapping/>
  </p:clrMapOvr>
  <p:transition>
    <p:fade/>
  </p:transition>
</p:sld>
</file>

<file path=ppt/slides/slide93.xml><?xml version="1.0" encoding="utf-8"?>
<p:sld xmlns:a="http://schemas.openxmlformats.org/drawingml/2006/main" xmlns:r="http://schemas.openxmlformats.org/officeDocument/2006/relationships" xmlns:p="http://schemas.openxmlformats.org/presentationml/2006/main">
  <p:cSld name="Slide 71&amp;si=71">
    <p:spTree>
      <p:nvGrpSpPr>
        <p:cNvPr id="1" name=""/>
        <p:cNvGrpSpPr/>
        <p:nvPr/>
      </p:nvGrpSpPr>
      <p:grpSpPr>
        <a:xfrm>
          <a:off x="0" y="0"/>
          <a:ext cx="0" cy="0"/>
          <a:chOff x="0" y="0"/>
          <a:chExt cx="0" cy="0"/>
        </a:xfrm>
      </p:grpSpPr>
      <p:sp>
        <p:nvSpPr>
          <p:cNvPr id="2" name="QO_6_BD.94_1#88b7218c5?pid=63bf9c51d&amp;color=0,0,0&amp;vtp=1&amp;bt=1&amp;bbb=1"/>
          <p:cNvSpPr/>
          <p:nvPr/>
        </p:nvSpPr>
        <p:spPr>
          <a:xfrm>
            <a:off x="722376" y="972000"/>
            <a:ext cx="10753344" cy="408559"/>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（1）简述巴西图示海域油田开发的有利条件。（6分）</a:t>
            </a:r>
            <a:endParaRPr lang="en-US" altLang="zh-CN" sz="2000" dirty="0"/>
          </a:p>
        </p:txBody>
      </p:sp>
      <p:sp>
        <p:nvSpPr>
          <p:cNvPr id="3" name="QO_6_AN.95_1#88b7218c5?vop=1&amp;pid=63bf9c51d&amp;color=0,0,0&amp;vtp=1&amp;bbb=1&amp;hb=1"/>
          <p:cNvSpPr/>
          <p:nvPr/>
        </p:nvSpPr>
        <p:spPr>
          <a:xfrm>
            <a:off x="722376" y="1435169"/>
            <a:ext cx="10753344" cy="856234"/>
          </a:xfrm>
          <a:prstGeom prst="rect">
            <a:avLst/>
          </a:prstGeom>
          <a:noFill/>
          <a:ln/>
        </p:spPr>
        <p:txBody>
          <a:bodyPr wrap="none" lIns="0" tIns="0" rIns="0" bIns="0" rtlCol="0" anchor="t"/>
          <a:lstStyle/>
          <a:p>
            <a:pPr algn="l"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[答案]</a:t>
            </a:r>
            <a:r>
              <a:rPr lang="en-US" altLang="zh-CN" sz="2000" b="1" i="0" dirty="0">
                <a:solidFill>
                  <a:srgbClr val="00B050"/>
                </a:solidFill>
                <a:latin typeface="SimSun" pitchFamily="34" charset="0"/>
                <a:ea typeface="SimSun" pitchFamily="34" charset="-122"/>
                <a:cs typeface="SimSun" pitchFamily="34" charset="-120"/>
              </a:rPr>
              <a:t> </a:t>
            </a:r>
            <a:r>
              <a:rPr lang="en-US" altLang="zh-CN" sz="2000" b="1" i="0" dirty="0">
                <a:solidFill>
                  <a:srgbClr val="00B050"/>
                </a:solidFill>
                <a:latin typeface="微软雅黑" pitchFamily="34" charset="0"/>
                <a:ea typeface="微软雅黑" pitchFamily="34" charset="-122"/>
                <a:cs typeface="微软雅黑" pitchFamily="34" charset="-120"/>
              </a:rPr>
              <a:t>距离巴西人口集中（或经济发达）分布区较近，国内市场广阔；临近港口，海运便捷</a:t>
            </a:r>
            <a:r>
              <a:rPr lang="en-US" altLang="zh-CN" sz="2000" b="1" i="0">
                <a:solidFill>
                  <a:srgbClr val="00B050"/>
                </a:solidFill>
                <a:latin typeface="微软雅黑" pitchFamily="34" charset="0"/>
                <a:ea typeface="微软雅黑" pitchFamily="34" charset="-122"/>
                <a:cs typeface="微软雅黑" pitchFamily="34" charset="-120"/>
              </a:rPr>
              <a:t>，方</a:t>
            </a:r>
          </a:p>
          <a:p>
            <a:pPr latinLnBrk="1">
              <a:lnSpc>
                <a:spcPts val="3500"/>
              </a:lnSpc>
            </a:pPr>
            <a:r>
              <a:rPr lang="en-US" altLang="zh-CN" sz="2000" b="1" i="0">
                <a:solidFill>
                  <a:srgbClr val="00B050"/>
                </a:solidFill>
                <a:latin typeface="微软雅黑" pitchFamily="34" charset="0"/>
                <a:ea typeface="微软雅黑" pitchFamily="34" charset="-122"/>
                <a:cs typeface="微软雅黑" pitchFamily="34" charset="-120"/>
              </a:rPr>
              <a:t>便原油出口</a:t>
            </a:r>
            <a:r>
              <a:rPr lang="en-US" altLang="zh-CN" sz="2000" b="1" i="0" dirty="0">
                <a:solidFill>
                  <a:srgbClr val="00B050"/>
                </a:solidFill>
                <a:latin typeface="微软雅黑" pitchFamily="34" charset="0"/>
                <a:ea typeface="微软雅黑" pitchFamily="34" charset="-122"/>
                <a:cs typeface="微软雅黑" pitchFamily="34" charset="-120"/>
              </a:rPr>
              <a:t>；近海石油资源丰富且优质（或近海油气田多；或储量大、禀赋佳）。（6分）</a:t>
            </a:r>
            <a:endParaRPr lang="en-US" altLang="zh-CN" sz="2000" dirty="0"/>
          </a:p>
        </p:txBody>
      </p:sp>
      <p:sp>
        <p:nvSpPr>
          <p:cNvPr id="4" name="QO_6_AS.96_1#88b7218c5?vop=1&amp;pid=63bf9c51d&amp;color=0,0,0&amp;vtp=1&amp;bbb=1&amp;hb=1"/>
          <p:cNvSpPr/>
          <p:nvPr/>
        </p:nvSpPr>
        <p:spPr>
          <a:xfrm>
            <a:off x="722376" y="2385764"/>
            <a:ext cx="10753344" cy="17833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本题考查资源开发的区位条件。读图可知，图示海域油田位于巴西东南部沿海</a:t>
            </a:r>
            <a:r>
              <a:rPr lang="en-US" altLang="zh-CN" sz="2000" b="0" i="0">
                <a:solidFill>
                  <a:srgbClr val="000000"/>
                </a:solidFill>
                <a:latin typeface="微软雅黑" pitchFamily="34" charset="0"/>
                <a:ea typeface="微软雅黑" pitchFamily="34" charset="-122"/>
                <a:cs typeface="微软雅黑" pitchFamily="34" charset="-120"/>
              </a:rPr>
              <a:t>，距离巴西</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人口密集区和经济较发达的区域较近</a:t>
            </a:r>
            <a:r>
              <a:rPr lang="en-US" altLang="zh-CN" sz="2000" b="0" i="0" dirty="0">
                <a:solidFill>
                  <a:srgbClr val="000000"/>
                </a:solidFill>
                <a:latin typeface="微软雅黑" pitchFamily="34" charset="0"/>
                <a:ea typeface="微软雅黑" pitchFamily="34" charset="-122"/>
                <a:cs typeface="微软雅黑" pitchFamily="34" charset="-120"/>
              </a:rPr>
              <a:t>，国内市场广阔；巴西原油产量约30%用于出口</a:t>
            </a:r>
            <a:r>
              <a:rPr lang="en-US" altLang="zh-CN" sz="2000" b="0" i="0">
                <a:solidFill>
                  <a:srgbClr val="000000"/>
                </a:solidFill>
                <a:latin typeface="微软雅黑" pitchFamily="34" charset="0"/>
                <a:ea typeface="微软雅黑" pitchFamily="34" charset="-122"/>
                <a:cs typeface="微软雅黑" pitchFamily="34" charset="-120"/>
              </a:rPr>
              <a:t>，主要出口</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到中国</a:t>
            </a:r>
            <a:r>
              <a:rPr lang="en-US" altLang="zh-CN" sz="2000" b="0" i="0" dirty="0">
                <a:solidFill>
                  <a:srgbClr val="000000"/>
                </a:solidFill>
                <a:latin typeface="微软雅黑" pitchFamily="34" charset="0"/>
                <a:ea typeface="微软雅黑" pitchFamily="34" charset="-122"/>
                <a:cs typeface="微软雅黑" pitchFamily="34" charset="-120"/>
              </a:rPr>
              <a:t>、美国、智利、西班牙等国，图示海域油田所处区域临近港口，海运便捷，</a:t>
            </a:r>
            <a:r>
              <a:rPr lang="en-US" altLang="zh-CN" sz="2000" b="0" i="0">
                <a:solidFill>
                  <a:srgbClr val="000000"/>
                </a:solidFill>
                <a:latin typeface="微软雅黑" pitchFamily="34" charset="0"/>
                <a:ea typeface="微软雅黑" pitchFamily="34" charset="-122"/>
                <a:cs typeface="微软雅黑" pitchFamily="34" charset="-120"/>
              </a:rPr>
              <a:t>方便原油出口；</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近海石油资源丰富</a:t>
            </a:r>
            <a:r>
              <a:rPr lang="en-US" altLang="zh-CN" sz="2000" b="0" i="0" dirty="0">
                <a:solidFill>
                  <a:srgbClr val="000000"/>
                </a:solidFill>
                <a:latin typeface="微软雅黑" pitchFamily="34" charset="0"/>
                <a:ea typeface="微软雅黑" pitchFamily="34" charset="-122"/>
                <a:cs typeface="微软雅黑" pitchFamily="34" charset="-120"/>
              </a:rPr>
              <a:t>，且巴西原油为低硫轻质油，品质好、储量大、禀赋佳。</a:t>
            </a:r>
            <a:r>
              <a:rPr lang="en-US" altLang="zh-CN" sz="2000" b="1" i="0" dirty="0">
                <a:solidFill>
                  <a:srgbClr val="000000"/>
                </a:solidFill>
                <a:latin typeface="微软雅黑" pitchFamily="34" charset="0"/>
                <a:ea typeface="微软雅黑" pitchFamily="34" charset="-122"/>
                <a:cs typeface="微软雅黑" pitchFamily="34" charset="-120"/>
              </a:rPr>
              <a:t>【区位评价类】</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4">
                                            <p:bg/>
                                          </p:spTgt>
                                        </p:tgtEl>
                                        <p:attrNameLst>
                                          <p:attrName>style.visibility</p:attrName>
                                        </p:attrNameLst>
                                      </p:cBhvr>
                                      <p:to>
                                        <p:strVal val="visible"/>
                                      </p:to>
                                    </p:set>
                                    <p:animEffect transition="in" filter="fade">
                                      <p:cBhvr>
                                        <p:cTn id="18" dur="500"/>
                                        <p:tgtEl>
                                          <p:spTgt spid="4">
                                            <p:bg/>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Effect transition="in" filter="fade">
                                      <p:cBhvr>
                                        <p:cTn id="21" dur="500"/>
                                        <p:tgtEl>
                                          <p:spTgt spid="4">
                                            <p:txEl>
                                              <p:pRg st="0" end="0"/>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
                                            <p:txEl>
                                              <p:pRg st="1" end="1"/>
                                            </p:txEl>
                                          </p:spTgt>
                                        </p:tgtEl>
                                        <p:attrNameLst>
                                          <p:attrName>style.visibility</p:attrName>
                                        </p:attrNameLst>
                                      </p:cBhvr>
                                      <p:to>
                                        <p:strVal val="visible"/>
                                      </p:to>
                                    </p:set>
                                    <p:animEffect transition="in" filter="fade">
                                      <p:cBhvr>
                                        <p:cTn id="24" dur="500"/>
                                        <p:tgtEl>
                                          <p:spTgt spid="4">
                                            <p:txEl>
                                              <p:pRg st="1" end="1"/>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4">
                                            <p:txEl>
                                              <p:pRg st="2" end="2"/>
                                            </p:txEl>
                                          </p:spTgt>
                                        </p:tgtEl>
                                        <p:attrNameLst>
                                          <p:attrName>style.visibility</p:attrName>
                                        </p:attrNameLst>
                                      </p:cBhvr>
                                      <p:to>
                                        <p:strVal val="visible"/>
                                      </p:to>
                                    </p:set>
                                    <p:animEffect transition="in" filter="fade">
                                      <p:cBhvr>
                                        <p:cTn id="27" dur="500"/>
                                        <p:tgtEl>
                                          <p:spTgt spid="4">
                                            <p:txEl>
                                              <p:pRg st="2" end="2"/>
                                            </p:txEl>
                                          </p:spTgt>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4">
                                            <p:txEl>
                                              <p:pRg st="3" end="3"/>
                                            </p:txEl>
                                          </p:spTgt>
                                        </p:tgtEl>
                                        <p:attrNameLst>
                                          <p:attrName>style.visibility</p:attrName>
                                        </p:attrNameLst>
                                      </p:cBhvr>
                                      <p:to>
                                        <p:strVal val="visible"/>
                                      </p:to>
                                    </p:set>
                                    <p:animEffect transition="in" filter="fade">
                                      <p:cBhvr>
                                        <p:cTn id="30" dur="500"/>
                                        <p:tgtEl>
                                          <p:spTgt spid="4">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94.xml><?xml version="1.0" encoding="utf-8"?>
<p:sld xmlns:a="http://schemas.openxmlformats.org/drawingml/2006/main" xmlns:r="http://schemas.openxmlformats.org/officeDocument/2006/relationships" xmlns:p="http://schemas.openxmlformats.org/presentationml/2006/main">
  <p:cSld name="Slide 72&amp;si=72">
    <p:spTree>
      <p:nvGrpSpPr>
        <p:cNvPr id="1" name=""/>
        <p:cNvGrpSpPr/>
        <p:nvPr/>
      </p:nvGrpSpPr>
      <p:grpSpPr>
        <a:xfrm>
          <a:off x="0" y="0"/>
          <a:ext cx="0" cy="0"/>
          <a:chOff x="0" y="0"/>
          <a:chExt cx="0" cy="0"/>
        </a:xfrm>
      </p:grpSpPr>
      <p:sp>
        <p:nvSpPr>
          <p:cNvPr id="2" name="QO_6_BD.97_1#5c41886a0?pid=63bf9c51d&amp;color=0,0,0&amp;vtp=1&amp;bt=1&amp;bbb=1"/>
          <p:cNvSpPr/>
          <p:nvPr/>
        </p:nvSpPr>
        <p:spPr>
          <a:xfrm>
            <a:off x="722376" y="972000"/>
            <a:ext cx="10753344" cy="408559"/>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（2）指出图示海域油田开发的困难。（8分）</a:t>
            </a:r>
            <a:endParaRPr lang="en-US" altLang="zh-CN" sz="2000" dirty="0"/>
          </a:p>
        </p:txBody>
      </p:sp>
      <p:sp>
        <p:nvSpPr>
          <p:cNvPr id="3" name="QO_6_AN.98_1#5c41886a0?vop=1&amp;pid=63bf9c51d&amp;color=0,0,0&amp;vtp=1&amp;bbb=1&amp;hb=1"/>
          <p:cNvSpPr/>
          <p:nvPr/>
        </p:nvSpPr>
        <p:spPr>
          <a:xfrm>
            <a:off x="722376" y="1435169"/>
            <a:ext cx="10753344" cy="1313434"/>
          </a:xfrm>
          <a:prstGeom prst="rect">
            <a:avLst/>
          </a:prstGeom>
          <a:noFill/>
          <a:ln/>
        </p:spPr>
        <p:txBody>
          <a:bodyPr wrap="none" lIns="0" tIns="0" rIns="0" bIns="0" rtlCol="0" anchor="t"/>
          <a:lstStyle/>
          <a:p>
            <a:pPr algn="l"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[答案]</a:t>
            </a:r>
            <a:r>
              <a:rPr lang="en-US" altLang="zh-CN" sz="2000" b="1" i="0" dirty="0">
                <a:solidFill>
                  <a:srgbClr val="00B050"/>
                </a:solidFill>
                <a:latin typeface="SimSun" pitchFamily="34" charset="0"/>
                <a:ea typeface="SimSun" pitchFamily="34" charset="-122"/>
                <a:cs typeface="SimSun" pitchFamily="34" charset="-120"/>
              </a:rPr>
              <a:t> </a:t>
            </a:r>
            <a:r>
              <a:rPr lang="en-US" altLang="zh-CN" sz="2000" b="1" i="0" dirty="0">
                <a:solidFill>
                  <a:srgbClr val="00B050"/>
                </a:solidFill>
                <a:latin typeface="微软雅黑" pitchFamily="34" charset="0"/>
                <a:ea typeface="微软雅黑" pitchFamily="34" charset="-122"/>
                <a:cs typeface="微软雅黑" pitchFamily="34" charset="-120"/>
              </a:rPr>
              <a:t>油田水深大（或超深水）、海洋环境恶劣；储油层埋藏深、上覆盐岩层厚，</a:t>
            </a:r>
            <a:r>
              <a:rPr lang="en-US" altLang="zh-CN" sz="2000" b="1" i="0">
                <a:solidFill>
                  <a:srgbClr val="00B050"/>
                </a:solidFill>
                <a:latin typeface="微软雅黑" pitchFamily="34" charset="0"/>
                <a:ea typeface="微软雅黑" pitchFamily="34" charset="-122"/>
                <a:cs typeface="微软雅黑" pitchFamily="34" charset="-120"/>
              </a:rPr>
              <a:t>地质条件复杂，</a:t>
            </a:r>
          </a:p>
          <a:p>
            <a:pPr latinLnBrk="1">
              <a:lnSpc>
                <a:spcPts val="3600"/>
              </a:lnSpc>
            </a:pPr>
            <a:r>
              <a:rPr lang="en-US" altLang="zh-CN" sz="2000" b="1" i="0">
                <a:solidFill>
                  <a:srgbClr val="00B050"/>
                </a:solidFill>
                <a:latin typeface="微软雅黑" pitchFamily="34" charset="0"/>
                <a:ea typeface="微软雅黑" pitchFamily="34" charset="-122"/>
                <a:cs typeface="微软雅黑" pitchFamily="34" charset="-120"/>
              </a:rPr>
              <a:t>开发难度大</a:t>
            </a:r>
            <a:r>
              <a:rPr lang="en-US" altLang="zh-CN" sz="2000" b="1" i="0" dirty="0">
                <a:solidFill>
                  <a:srgbClr val="00B050"/>
                </a:solidFill>
                <a:latin typeface="微软雅黑" pitchFamily="34" charset="0"/>
                <a:ea typeface="微软雅黑" pitchFamily="34" charset="-122"/>
                <a:cs typeface="微软雅黑" pitchFamily="34" charset="-120"/>
              </a:rPr>
              <a:t>；距离海岸远，对后勤保障提出挑战；海底低温高压，钻井深度大</a:t>
            </a:r>
            <a:r>
              <a:rPr lang="en-US" altLang="zh-CN" sz="2000" b="1" i="0">
                <a:solidFill>
                  <a:srgbClr val="00B050"/>
                </a:solidFill>
                <a:latin typeface="微软雅黑" pitchFamily="34" charset="0"/>
                <a:ea typeface="微软雅黑" pitchFamily="34" charset="-122"/>
                <a:cs typeface="微软雅黑" pitchFamily="34" charset="-120"/>
              </a:rPr>
              <a:t>，需要考虑耐受低</a:t>
            </a:r>
          </a:p>
          <a:p>
            <a:pPr latinLnBrk="1">
              <a:lnSpc>
                <a:spcPts val="3500"/>
              </a:lnSpc>
            </a:pPr>
            <a:r>
              <a:rPr lang="en-US" altLang="zh-CN" sz="2000" b="1" i="0">
                <a:solidFill>
                  <a:srgbClr val="00B050"/>
                </a:solidFill>
                <a:latin typeface="微软雅黑" pitchFamily="34" charset="0"/>
                <a:ea typeface="微软雅黑" pitchFamily="34" charset="-122"/>
                <a:cs typeface="微软雅黑" pitchFamily="34" charset="-120"/>
              </a:rPr>
              <a:t>温高压材料的选择等</a:t>
            </a:r>
            <a:r>
              <a:rPr lang="en-US" altLang="zh-CN" sz="2000" b="1" i="0" dirty="0">
                <a:solidFill>
                  <a:srgbClr val="00B050"/>
                </a:solidFill>
                <a:latin typeface="微软雅黑" pitchFamily="34" charset="0"/>
                <a:ea typeface="微软雅黑" pitchFamily="34" charset="-122"/>
                <a:cs typeface="微软雅黑" pitchFamily="34" charset="-120"/>
              </a:rPr>
              <a:t>。（8分）</a:t>
            </a:r>
            <a:endParaRPr lang="en-US" altLang="zh-CN" sz="2000" dirty="0"/>
          </a:p>
        </p:txBody>
      </p:sp>
      <p:sp>
        <p:nvSpPr>
          <p:cNvPr id="4" name="QO_6_AS.99_1#5c41886a0?vop=1&amp;pid=63bf9c51d&amp;color=0,0,0&amp;vtp=1&amp;bbb=1&amp;hb=1"/>
          <p:cNvSpPr/>
          <p:nvPr/>
        </p:nvSpPr>
        <p:spPr>
          <a:xfrm>
            <a:off x="722376" y="2842964"/>
            <a:ext cx="10753344" cy="17833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本题考查影响资源开发的不利因素。读图中等深线可知，油田所处区域海水较深</a:t>
            </a:r>
            <a:r>
              <a:rPr lang="en-US" altLang="zh-CN" sz="2000" b="0" i="0">
                <a:solidFill>
                  <a:srgbClr val="000000"/>
                </a:solidFill>
                <a:latin typeface="微软雅黑" pitchFamily="34" charset="0"/>
                <a:ea typeface="微软雅黑" pitchFamily="34" charset="-122"/>
                <a:cs typeface="微软雅黑" pitchFamily="34" charset="-120"/>
              </a:rPr>
              <a:t>，海洋环</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境恶劣</a:t>
            </a:r>
            <a:r>
              <a:rPr lang="en-US" altLang="zh-CN" sz="2000" b="0" i="0" dirty="0">
                <a:solidFill>
                  <a:srgbClr val="000000"/>
                </a:solidFill>
                <a:latin typeface="微软雅黑" pitchFamily="34" charset="0"/>
                <a:ea typeface="微软雅黑" pitchFamily="34" charset="-122"/>
                <a:cs typeface="微软雅黑" pitchFamily="34" charset="-120"/>
              </a:rPr>
              <a:t>；储油层埋藏深，且上覆盐岩层厚，地质条件复杂，开采难度大；距离海岸远</a:t>
            </a:r>
            <a:r>
              <a:rPr lang="en-US" altLang="zh-CN" sz="2000" b="0" i="0">
                <a:solidFill>
                  <a:srgbClr val="000000"/>
                </a:solidFill>
                <a:latin typeface="微软雅黑" pitchFamily="34" charset="0"/>
                <a:ea typeface="微软雅黑" pitchFamily="34" charset="-122"/>
                <a:cs typeface="微软雅黑" pitchFamily="34" charset="-120"/>
              </a:rPr>
              <a:t>，加大了后</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勤保障的难度</a:t>
            </a:r>
            <a:r>
              <a:rPr lang="en-US" altLang="zh-CN" sz="2000" b="0" i="0" dirty="0">
                <a:solidFill>
                  <a:srgbClr val="000000"/>
                </a:solidFill>
                <a:latin typeface="微软雅黑" pitchFamily="34" charset="0"/>
                <a:ea typeface="微软雅黑" pitchFamily="34" charset="-122"/>
                <a:cs typeface="微软雅黑" pitchFamily="34" charset="-120"/>
              </a:rPr>
              <a:t>；海底环境复杂，低温高压，钻井深度大，</a:t>
            </a:r>
            <a:r>
              <a:rPr lang="en-US" altLang="zh-CN" sz="2000" b="0" i="0">
                <a:solidFill>
                  <a:srgbClr val="000000"/>
                </a:solidFill>
                <a:latin typeface="微软雅黑" pitchFamily="34" charset="0"/>
                <a:ea typeface="微软雅黑" pitchFamily="34" charset="-122"/>
                <a:cs typeface="微软雅黑" pitchFamily="34" charset="-120"/>
              </a:rPr>
              <a:t>需要考虑耐受低温高压材料的选择等，</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加大了开发难度</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1" i="0" dirty="0">
                <a:solidFill>
                  <a:srgbClr val="000000"/>
                </a:solidFill>
                <a:latin typeface="微软雅黑" pitchFamily="34" charset="0"/>
                <a:ea typeface="微软雅黑" pitchFamily="34" charset="-122"/>
                <a:cs typeface="微软雅黑" pitchFamily="34" charset="-120"/>
              </a:rPr>
              <a:t>【说明类】</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fade">
                                      <p:cBhvr>
                                        <p:cTn id="16" dur="500"/>
                                        <p:tgtEl>
                                          <p:spTgt spid="3">
                                            <p:txEl>
                                              <p:pRg st="2" end="2"/>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4">
                                            <p:bg/>
                                          </p:spTgt>
                                        </p:tgtEl>
                                        <p:attrNameLst>
                                          <p:attrName>style.visibility</p:attrName>
                                        </p:attrNameLst>
                                      </p:cBhvr>
                                      <p:to>
                                        <p:strVal val="visible"/>
                                      </p:to>
                                    </p:set>
                                    <p:animEffect transition="in" filter="fade">
                                      <p:cBhvr>
                                        <p:cTn id="21" dur="500"/>
                                        <p:tgtEl>
                                          <p:spTgt spid="4">
                                            <p:bg/>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
                                            <p:txEl>
                                              <p:pRg st="0" end="0"/>
                                            </p:txEl>
                                          </p:spTgt>
                                        </p:tgtEl>
                                        <p:attrNameLst>
                                          <p:attrName>style.visibility</p:attrName>
                                        </p:attrNameLst>
                                      </p:cBhvr>
                                      <p:to>
                                        <p:strVal val="visible"/>
                                      </p:to>
                                    </p:set>
                                    <p:animEffect transition="in" filter="fade">
                                      <p:cBhvr>
                                        <p:cTn id="24" dur="500"/>
                                        <p:tgtEl>
                                          <p:spTgt spid="4">
                                            <p:txEl>
                                              <p:pRg st="0" end="0"/>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4">
                                            <p:txEl>
                                              <p:pRg st="1" end="1"/>
                                            </p:txEl>
                                          </p:spTgt>
                                        </p:tgtEl>
                                        <p:attrNameLst>
                                          <p:attrName>style.visibility</p:attrName>
                                        </p:attrNameLst>
                                      </p:cBhvr>
                                      <p:to>
                                        <p:strVal val="visible"/>
                                      </p:to>
                                    </p:set>
                                    <p:animEffect transition="in" filter="fade">
                                      <p:cBhvr>
                                        <p:cTn id="27" dur="500"/>
                                        <p:tgtEl>
                                          <p:spTgt spid="4">
                                            <p:txEl>
                                              <p:pRg st="1" end="1"/>
                                            </p:txEl>
                                          </p:spTgt>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4">
                                            <p:txEl>
                                              <p:pRg st="2" end="2"/>
                                            </p:txEl>
                                          </p:spTgt>
                                        </p:tgtEl>
                                        <p:attrNameLst>
                                          <p:attrName>style.visibility</p:attrName>
                                        </p:attrNameLst>
                                      </p:cBhvr>
                                      <p:to>
                                        <p:strVal val="visible"/>
                                      </p:to>
                                    </p:set>
                                    <p:animEffect transition="in" filter="fade">
                                      <p:cBhvr>
                                        <p:cTn id="30" dur="500"/>
                                        <p:tgtEl>
                                          <p:spTgt spid="4">
                                            <p:txEl>
                                              <p:pRg st="2" end="2"/>
                                            </p:txEl>
                                          </p:spTgt>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4">
                                            <p:txEl>
                                              <p:pRg st="3" end="3"/>
                                            </p:txEl>
                                          </p:spTgt>
                                        </p:tgtEl>
                                        <p:attrNameLst>
                                          <p:attrName>style.visibility</p:attrName>
                                        </p:attrNameLst>
                                      </p:cBhvr>
                                      <p:to>
                                        <p:strVal val="visible"/>
                                      </p:to>
                                    </p:set>
                                    <p:animEffect transition="in" filter="fade">
                                      <p:cBhvr>
                                        <p:cTn id="33" dur="500"/>
                                        <p:tgtEl>
                                          <p:spTgt spid="4">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95.xml><?xml version="1.0" encoding="utf-8"?>
<p:sld xmlns:a="http://schemas.openxmlformats.org/drawingml/2006/main" xmlns:r="http://schemas.openxmlformats.org/officeDocument/2006/relationships" xmlns:p="http://schemas.openxmlformats.org/presentationml/2006/main">
  <p:cSld name="Slide 73&amp;si=73">
    <p:spTree>
      <p:nvGrpSpPr>
        <p:cNvPr id="1" name=""/>
        <p:cNvGrpSpPr/>
        <p:nvPr/>
      </p:nvGrpSpPr>
      <p:grpSpPr>
        <a:xfrm>
          <a:off x="0" y="0"/>
          <a:ext cx="0" cy="0"/>
          <a:chOff x="0" y="0"/>
          <a:chExt cx="0" cy="0"/>
        </a:xfrm>
      </p:grpSpPr>
      <p:sp>
        <p:nvSpPr>
          <p:cNvPr id="2" name="QO_6_BD.100_1#617d42637?pid=63bf9c51d&amp;color=0,0,0&amp;vtp=1&amp;bt=1&amp;bbb=1"/>
          <p:cNvSpPr/>
          <p:nvPr/>
        </p:nvSpPr>
        <p:spPr>
          <a:xfrm>
            <a:off x="722376" y="972000"/>
            <a:ext cx="10753344" cy="408559"/>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（3）简析巴西政府选择中国多家油气公司参与图示油田勘探、开发的原因。（6分）</a:t>
            </a:r>
            <a:endParaRPr lang="en-US" altLang="zh-CN" sz="2000" dirty="0"/>
          </a:p>
        </p:txBody>
      </p:sp>
      <p:sp>
        <p:nvSpPr>
          <p:cNvPr id="3" name="QO_6_AN.101_1#617d42637?vop=1&amp;pid=63bf9c51d&amp;color=0,0,0&amp;vtp=1&amp;bbb=1&amp;hb=1"/>
          <p:cNvSpPr/>
          <p:nvPr/>
        </p:nvSpPr>
        <p:spPr>
          <a:xfrm>
            <a:off x="722376" y="1435169"/>
            <a:ext cx="10753344" cy="1770634"/>
          </a:xfrm>
          <a:prstGeom prst="rect">
            <a:avLst/>
          </a:prstGeom>
          <a:noFill/>
          <a:ln/>
        </p:spPr>
        <p:txBody>
          <a:bodyPr wrap="none" lIns="0" tIns="0" rIns="0" bIns="0" rtlCol="0" anchor="t"/>
          <a:lstStyle/>
          <a:p>
            <a:pPr algn="l"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[答案]</a:t>
            </a:r>
            <a:r>
              <a:rPr lang="en-US" altLang="zh-CN" sz="2000" b="1" i="0" dirty="0">
                <a:solidFill>
                  <a:srgbClr val="00B050"/>
                </a:solidFill>
                <a:latin typeface="SimSun" pitchFamily="34" charset="0"/>
                <a:ea typeface="SimSun" pitchFamily="34" charset="-122"/>
                <a:cs typeface="SimSun" pitchFamily="34" charset="-120"/>
              </a:rPr>
              <a:t> </a:t>
            </a:r>
            <a:r>
              <a:rPr lang="en-US" altLang="zh-CN" sz="2000" b="1" i="0" dirty="0">
                <a:solidFill>
                  <a:srgbClr val="00B050"/>
                </a:solidFill>
                <a:latin typeface="微软雅黑" pitchFamily="34" charset="0"/>
                <a:ea typeface="微软雅黑" pitchFamily="34" charset="-122"/>
                <a:cs typeface="微软雅黑" pitchFamily="34" charset="-120"/>
              </a:rPr>
              <a:t>中、巴关系良好，两国在能源方面已建立可靠合作关系（或中国石油需求量大</a:t>
            </a:r>
            <a:r>
              <a:rPr lang="en-US" altLang="zh-CN" sz="2000" b="1" i="0">
                <a:solidFill>
                  <a:srgbClr val="00B050"/>
                </a:solidFill>
                <a:latin typeface="微软雅黑" pitchFamily="34" charset="0"/>
                <a:ea typeface="微软雅黑" pitchFamily="34" charset="-122"/>
                <a:cs typeface="微软雅黑" pitchFamily="34" charset="-120"/>
              </a:rPr>
              <a:t>，石油进口</a:t>
            </a:r>
          </a:p>
          <a:p>
            <a:pPr latinLnBrk="1">
              <a:lnSpc>
                <a:spcPts val="3600"/>
              </a:lnSpc>
            </a:pPr>
            <a:r>
              <a:rPr lang="en-US" altLang="zh-CN" sz="2000" b="1" i="0">
                <a:solidFill>
                  <a:srgbClr val="00B050"/>
                </a:solidFill>
                <a:latin typeface="微软雅黑" pitchFamily="34" charset="0"/>
                <a:ea typeface="微软雅黑" pitchFamily="34" charset="-122"/>
                <a:cs typeface="微软雅黑" pitchFamily="34" charset="-120"/>
              </a:rPr>
              <a:t>多</a:t>
            </a:r>
            <a:r>
              <a:rPr lang="en-US" altLang="zh-CN" sz="2000" b="1" i="0" dirty="0">
                <a:solidFill>
                  <a:srgbClr val="00B050"/>
                </a:solidFill>
                <a:latin typeface="微软雅黑" pitchFamily="34" charset="0"/>
                <a:ea typeface="微软雅黑" pitchFamily="34" charset="-122"/>
                <a:cs typeface="微软雅黑" pitchFamily="34" charset="-120"/>
              </a:rPr>
              <a:t>）；巴西石油为非常规石油资源（或深水盐下油田），开采成本极为高昂，</a:t>
            </a:r>
            <a:r>
              <a:rPr lang="en-US" altLang="zh-CN" sz="2000" b="1" i="0">
                <a:solidFill>
                  <a:srgbClr val="00B050"/>
                </a:solidFill>
                <a:latin typeface="微软雅黑" pitchFamily="34" charset="0"/>
                <a:ea typeface="微软雅黑" pitchFamily="34" charset="-122"/>
                <a:cs typeface="微软雅黑" pitchFamily="34" charset="-120"/>
              </a:rPr>
              <a:t>中国公司资金雄厚，</a:t>
            </a:r>
          </a:p>
          <a:p>
            <a:pPr latinLnBrk="1">
              <a:lnSpc>
                <a:spcPts val="3600"/>
              </a:lnSpc>
            </a:pPr>
            <a:r>
              <a:rPr lang="en-US" altLang="zh-CN" sz="2000" b="1" i="0">
                <a:solidFill>
                  <a:srgbClr val="00B050"/>
                </a:solidFill>
                <a:latin typeface="微软雅黑" pitchFamily="34" charset="0"/>
                <a:ea typeface="微软雅黑" pitchFamily="34" charset="-122"/>
                <a:cs typeface="微软雅黑" pitchFamily="34" charset="-120"/>
              </a:rPr>
              <a:t>可提供开发资金</a:t>
            </a:r>
            <a:r>
              <a:rPr lang="en-US" altLang="zh-CN" sz="2000" b="1" i="0" dirty="0">
                <a:solidFill>
                  <a:srgbClr val="00B050"/>
                </a:solidFill>
                <a:latin typeface="微软雅黑" pitchFamily="34" charset="0"/>
                <a:ea typeface="微软雅黑" pitchFamily="34" charset="-122"/>
                <a:cs typeface="微软雅黑" pitchFamily="34" charset="-120"/>
              </a:rPr>
              <a:t>；中国多家油气公司参与到世界多地石油的勘探与开发</a:t>
            </a:r>
            <a:r>
              <a:rPr lang="en-US" altLang="zh-CN" sz="2000" b="1" i="0">
                <a:solidFill>
                  <a:srgbClr val="00B050"/>
                </a:solidFill>
                <a:latin typeface="微软雅黑" pitchFamily="34" charset="0"/>
                <a:ea typeface="微软雅黑" pitchFamily="34" charset="-122"/>
                <a:cs typeface="微软雅黑" pitchFamily="34" charset="-120"/>
              </a:rPr>
              <a:t>（中国公司技术研发能力</a:t>
            </a:r>
          </a:p>
          <a:p>
            <a:pPr latinLnBrk="1">
              <a:lnSpc>
                <a:spcPts val="3500"/>
              </a:lnSpc>
            </a:pPr>
            <a:r>
              <a:rPr lang="en-US" altLang="zh-CN" sz="2000" b="1" i="0">
                <a:solidFill>
                  <a:srgbClr val="00B050"/>
                </a:solidFill>
                <a:latin typeface="微软雅黑" pitchFamily="34" charset="0"/>
                <a:ea typeface="微软雅黑" pitchFamily="34" charset="-122"/>
                <a:cs typeface="微软雅黑" pitchFamily="34" charset="-120"/>
              </a:rPr>
              <a:t>强</a:t>
            </a:r>
            <a:r>
              <a:rPr lang="en-US" altLang="zh-CN" sz="2000" b="1" i="0" dirty="0">
                <a:solidFill>
                  <a:srgbClr val="00B050"/>
                </a:solidFill>
                <a:latin typeface="微软雅黑" pitchFamily="34" charset="0"/>
                <a:ea typeface="微软雅黑" pitchFamily="34" charset="-122"/>
                <a:cs typeface="微软雅黑" pitchFamily="34" charset="-120"/>
              </a:rPr>
              <a:t>），技术水平高。（6分）</a:t>
            </a:r>
            <a:endParaRPr lang="en-US" altLang="zh-CN" sz="2000" dirty="0"/>
          </a:p>
        </p:txBody>
      </p:sp>
      <p:sp>
        <p:nvSpPr>
          <p:cNvPr id="4" name="QO_6_AS.102_1#617d42637?vop=1&amp;pid=63bf9c51d&amp;color=0,0,0&amp;vtp=1&amp;bbb=1&amp;hb=1"/>
          <p:cNvSpPr/>
          <p:nvPr/>
        </p:nvSpPr>
        <p:spPr>
          <a:xfrm>
            <a:off x="722376" y="3300164"/>
            <a:ext cx="10753344" cy="22405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本题考查保障能源安全的措施。中、巴两国关系良好，巴西原油出口量较多</a:t>
            </a:r>
            <a:r>
              <a:rPr lang="en-US" altLang="zh-CN" sz="2000" b="0" i="0">
                <a:solidFill>
                  <a:srgbClr val="000000"/>
                </a:solidFill>
                <a:latin typeface="微软雅黑" pitchFamily="34" charset="0"/>
                <a:ea typeface="微软雅黑" pitchFamily="34" charset="-122"/>
                <a:cs typeface="微软雅黑" pitchFamily="34" charset="-120"/>
              </a:rPr>
              <a:t>，而中国石油</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需求量大</a:t>
            </a:r>
            <a:r>
              <a:rPr lang="en-US" altLang="zh-CN" sz="2000" b="0" i="0" dirty="0">
                <a:solidFill>
                  <a:srgbClr val="000000"/>
                </a:solidFill>
                <a:latin typeface="微软雅黑" pitchFamily="34" charset="0"/>
                <a:ea typeface="微软雅黑" pitchFamily="34" charset="-122"/>
                <a:cs typeface="微软雅黑" pitchFamily="34" charset="-120"/>
              </a:rPr>
              <a:t>，石油进口多，两国在互惠互利的基础上，在能源方面已建立了可靠、</a:t>
            </a:r>
            <a:r>
              <a:rPr lang="en-US" altLang="zh-CN" sz="2000" b="0" i="0">
                <a:solidFill>
                  <a:srgbClr val="000000"/>
                </a:solidFill>
                <a:latin typeface="微软雅黑" pitchFamily="34" charset="0"/>
                <a:ea typeface="微软雅黑" pitchFamily="34" charset="-122"/>
                <a:cs typeface="微软雅黑" pitchFamily="34" charset="-120"/>
              </a:rPr>
              <a:t>稳定的合作关系；</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巴西石油为非常规石油资源</a:t>
            </a:r>
            <a:r>
              <a:rPr lang="en-US" altLang="zh-CN" sz="2000" b="0" i="0" dirty="0">
                <a:solidFill>
                  <a:srgbClr val="000000"/>
                </a:solidFill>
                <a:latin typeface="微软雅黑" pitchFamily="34" charset="0"/>
                <a:ea typeface="微软雅黑" pitchFamily="34" charset="-122"/>
                <a:cs typeface="微软雅黑" pitchFamily="34" charset="-120"/>
              </a:rPr>
              <a:t>（或深水盐下油田），开采成本极为高昂，</a:t>
            </a:r>
            <a:r>
              <a:rPr lang="en-US" altLang="zh-CN" sz="2000" b="0" i="0">
                <a:solidFill>
                  <a:srgbClr val="000000"/>
                </a:solidFill>
                <a:latin typeface="微软雅黑" pitchFamily="34" charset="0"/>
                <a:ea typeface="微软雅黑" pitchFamily="34" charset="-122"/>
                <a:cs typeface="微软雅黑" pitchFamily="34" charset="-120"/>
              </a:rPr>
              <a:t>且对开发技术的要求高，</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中国公司资金雄厚</a:t>
            </a:r>
            <a:r>
              <a:rPr lang="en-US" altLang="zh-CN" sz="2000" b="0" i="0" dirty="0">
                <a:solidFill>
                  <a:srgbClr val="000000"/>
                </a:solidFill>
                <a:latin typeface="微软雅黑" pitchFamily="34" charset="0"/>
                <a:ea typeface="微软雅黑" pitchFamily="34" charset="-122"/>
                <a:cs typeface="微软雅黑" pitchFamily="34" charset="-120"/>
              </a:rPr>
              <a:t>，可为石油开发提供充足的资金；中国公司技术研发能力强</a:t>
            </a:r>
            <a:r>
              <a:rPr lang="en-US" altLang="zh-CN" sz="2000" b="0" i="0">
                <a:solidFill>
                  <a:srgbClr val="000000"/>
                </a:solidFill>
                <a:latin typeface="微软雅黑" pitchFamily="34" charset="0"/>
                <a:ea typeface="微软雅黑" pitchFamily="34" charset="-122"/>
                <a:cs typeface="微软雅黑" pitchFamily="34" charset="-120"/>
              </a:rPr>
              <a:t>，在国际上有较高</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的知名度和影响力</a:t>
            </a:r>
            <a:r>
              <a:rPr lang="en-US" altLang="zh-CN" sz="2000" b="0" i="0" dirty="0">
                <a:solidFill>
                  <a:srgbClr val="000000"/>
                </a:solidFill>
                <a:latin typeface="微软雅黑" pitchFamily="34" charset="0"/>
                <a:ea typeface="微软雅黑" pitchFamily="34" charset="-122"/>
                <a:cs typeface="微软雅黑" pitchFamily="34" charset="-120"/>
              </a:rPr>
              <a:t>，参与到世界多地石油的勘探与开发，技术水平高。</a:t>
            </a:r>
            <a:r>
              <a:rPr lang="en-US" altLang="zh-CN" sz="2000" b="1" i="0" dirty="0">
                <a:solidFill>
                  <a:srgbClr val="000000"/>
                </a:solidFill>
                <a:latin typeface="微软雅黑" pitchFamily="34" charset="0"/>
                <a:ea typeface="微软雅黑" pitchFamily="34" charset="-122"/>
                <a:cs typeface="微软雅黑" pitchFamily="34" charset="-120"/>
              </a:rPr>
              <a:t>【原因条件类】</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fade">
                                      <p:cBhvr>
                                        <p:cTn id="16" dur="500"/>
                                        <p:tgtEl>
                                          <p:spTgt spid="3">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fade">
                                      <p:cBhvr>
                                        <p:cTn id="19" dur="500"/>
                                        <p:tgtEl>
                                          <p:spTgt spid="3">
                                            <p:txEl>
                                              <p:pRg st="3" end="3"/>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grpId="0" nodeType="clickEffect">
                                  <p:stCondLst>
                                    <p:cond delay="0"/>
                                  </p:stCondLst>
                                  <p:childTnLst>
                                    <p:set>
                                      <p:cBhvr>
                                        <p:cTn id="23" dur="1" fill="hold">
                                          <p:stCondLst>
                                            <p:cond delay="0"/>
                                          </p:stCondLst>
                                        </p:cTn>
                                        <p:tgtEl>
                                          <p:spTgt spid="4">
                                            <p:bg/>
                                          </p:spTgt>
                                        </p:tgtEl>
                                        <p:attrNameLst>
                                          <p:attrName>style.visibility</p:attrName>
                                        </p:attrNameLst>
                                      </p:cBhvr>
                                      <p:to>
                                        <p:strVal val="visible"/>
                                      </p:to>
                                    </p:set>
                                    <p:animEffect transition="in" filter="fade">
                                      <p:cBhvr>
                                        <p:cTn id="24" dur="500"/>
                                        <p:tgtEl>
                                          <p:spTgt spid="4">
                                            <p:bg/>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4">
                                            <p:txEl>
                                              <p:pRg st="0" end="0"/>
                                            </p:txEl>
                                          </p:spTgt>
                                        </p:tgtEl>
                                        <p:attrNameLst>
                                          <p:attrName>style.visibility</p:attrName>
                                        </p:attrNameLst>
                                      </p:cBhvr>
                                      <p:to>
                                        <p:strVal val="visible"/>
                                      </p:to>
                                    </p:set>
                                    <p:animEffect transition="in" filter="fade">
                                      <p:cBhvr>
                                        <p:cTn id="27" dur="500"/>
                                        <p:tgtEl>
                                          <p:spTgt spid="4">
                                            <p:txEl>
                                              <p:pRg st="0" end="0"/>
                                            </p:txEl>
                                          </p:spTgt>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4">
                                            <p:txEl>
                                              <p:pRg st="1" end="1"/>
                                            </p:txEl>
                                          </p:spTgt>
                                        </p:tgtEl>
                                        <p:attrNameLst>
                                          <p:attrName>style.visibility</p:attrName>
                                        </p:attrNameLst>
                                      </p:cBhvr>
                                      <p:to>
                                        <p:strVal val="visible"/>
                                      </p:to>
                                    </p:set>
                                    <p:animEffect transition="in" filter="fade">
                                      <p:cBhvr>
                                        <p:cTn id="30" dur="500"/>
                                        <p:tgtEl>
                                          <p:spTgt spid="4">
                                            <p:txEl>
                                              <p:pRg st="1" end="1"/>
                                            </p:txEl>
                                          </p:spTgt>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4">
                                            <p:txEl>
                                              <p:pRg st="2" end="2"/>
                                            </p:txEl>
                                          </p:spTgt>
                                        </p:tgtEl>
                                        <p:attrNameLst>
                                          <p:attrName>style.visibility</p:attrName>
                                        </p:attrNameLst>
                                      </p:cBhvr>
                                      <p:to>
                                        <p:strVal val="visible"/>
                                      </p:to>
                                    </p:set>
                                    <p:animEffect transition="in" filter="fade">
                                      <p:cBhvr>
                                        <p:cTn id="33" dur="500"/>
                                        <p:tgtEl>
                                          <p:spTgt spid="4">
                                            <p:txEl>
                                              <p:pRg st="2" end="2"/>
                                            </p:txEl>
                                          </p:spTgt>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4">
                                            <p:txEl>
                                              <p:pRg st="3" end="3"/>
                                            </p:txEl>
                                          </p:spTgt>
                                        </p:tgtEl>
                                        <p:attrNameLst>
                                          <p:attrName>style.visibility</p:attrName>
                                        </p:attrNameLst>
                                      </p:cBhvr>
                                      <p:to>
                                        <p:strVal val="visible"/>
                                      </p:to>
                                    </p:set>
                                    <p:animEffect transition="in" filter="fade">
                                      <p:cBhvr>
                                        <p:cTn id="36" dur="500"/>
                                        <p:tgtEl>
                                          <p:spTgt spid="4">
                                            <p:txEl>
                                              <p:pRg st="3" end="3"/>
                                            </p:txEl>
                                          </p:spTgt>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4">
                                            <p:txEl>
                                              <p:pRg st="4" end="4"/>
                                            </p:txEl>
                                          </p:spTgt>
                                        </p:tgtEl>
                                        <p:attrNameLst>
                                          <p:attrName>style.visibility</p:attrName>
                                        </p:attrNameLst>
                                      </p:cBhvr>
                                      <p:to>
                                        <p:strVal val="visible"/>
                                      </p:to>
                                    </p:set>
                                    <p:animEffect transition="in" filter="fade">
                                      <p:cBhvr>
                                        <p:cTn id="39" dur="500"/>
                                        <p:tgtEl>
                                          <p:spTgt spid="4">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96.xml><?xml version="1.0" encoding="utf-8"?>
<p:sld xmlns:a="http://schemas.openxmlformats.org/drawingml/2006/main" xmlns:r="http://schemas.openxmlformats.org/officeDocument/2006/relationships" xmlns:p="http://schemas.openxmlformats.org/presentationml/2006/main">
  <p:cSld name="Slide 74&amp;si=74">
    <p:spTree>
      <p:nvGrpSpPr>
        <p:cNvPr id="1" name=""/>
        <p:cNvGrpSpPr/>
        <p:nvPr/>
      </p:nvGrpSpPr>
      <p:grpSpPr>
        <a:xfrm>
          <a:off x="0" y="0"/>
          <a:ext cx="0" cy="0"/>
          <a:chOff x="0" y="0"/>
          <a:chExt cx="0" cy="0"/>
        </a:xfrm>
      </p:grpSpPr>
    </p:spTree>
  </p:cSld>
  <p:clrMapOvr>
    <a:masterClrMapping/>
  </p:clrMapOvr>
  <p:transition>
    <p:fade/>
  </p:transition>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5</TotalTime>
  <Words>2711</Words>
  <Application>Microsoft Office PowerPoint</Application>
  <PresentationFormat>宽屏</PresentationFormat>
  <Paragraphs>403</Paragraphs>
  <Slides>96</Slides>
  <Notes>68</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96</vt:i4>
      </vt:variant>
    </vt:vector>
  </HeadingPairs>
  <TitlesOfParts>
    <vt:vector size="104" baseType="lpstr">
      <vt:lpstr>仿宋</vt:lpstr>
      <vt:lpstr>汉仪舒圆黑简体</vt:lpstr>
      <vt:lpstr>SimHei</vt:lpstr>
      <vt:lpstr>SimSun</vt:lpstr>
      <vt:lpstr>微软雅黑</vt:lpstr>
      <vt:lpstr>Arial</vt:lpstr>
      <vt:lpstr>Times New Roman</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subject/>
  <dc:creator/>
  <cp:keywords/>
  <dc:description/>
  <cp:lastModifiedBy>anlyzong</cp:lastModifiedBy>
  <cp:revision>3</cp:revision>
  <dcterms:created xsi:type="dcterms:W3CDTF">2025-10-22T00:24:05Z</dcterms:created>
  <dcterms:modified xsi:type="dcterms:W3CDTF">2025-10-22T00:52:18Z</dcterms:modified>
  <cp:category/>
  <cp:contentStatus/>
</cp:coreProperties>
</file>